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6" r:id="rId3"/>
    <p:sldId id="258" r:id="rId5"/>
    <p:sldId id="262" r:id="rId6"/>
    <p:sldId id="336" r:id="rId7"/>
    <p:sldId id="347" r:id="rId8"/>
    <p:sldId id="337" r:id="rId9"/>
    <p:sldId id="348" r:id="rId10"/>
    <p:sldId id="351" r:id="rId11"/>
    <p:sldId id="353" r:id="rId12"/>
    <p:sldId id="359" r:id="rId13"/>
    <p:sldId id="371" r:id="rId14"/>
    <p:sldId id="354" r:id="rId15"/>
    <p:sldId id="355" r:id="rId16"/>
    <p:sldId id="365" r:id="rId17"/>
    <p:sldId id="366" r:id="rId18"/>
    <p:sldId id="356" r:id="rId19"/>
    <p:sldId id="368" r:id="rId20"/>
    <p:sldId id="369" r:id="rId21"/>
    <p:sldId id="357" r:id="rId22"/>
    <p:sldId id="358" r:id="rId23"/>
  </p:sldIdLst>
  <p:sldSz cx="9144000" cy="514477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1"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4" d="100"/>
          <a:sy n="114" d="100"/>
        </p:scale>
        <p:origin x="562" y="86"/>
      </p:cViewPr>
      <p:guideLst>
        <p:guide orient="horz" pos="1841"/>
        <p:guide pos="2865"/>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50.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B9567-E316-4F98-A1D3-9623577906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372CD8-8591-4F3C-87BB-F67CE7A96C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内容与标题">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内容与标题">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00" decel="49300"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内容与标题">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00" decel="49300"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内容与标题">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00" decel="49300"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CB34BD-6193-4953-A267-E415AD680D0D}" type="slidenum">
              <a:rPr lang="zh-CN" altLang="en-US" smtClean="0"/>
            </a:fld>
            <a:endParaRPr lang="zh-CN" altLang="en-US"/>
          </a:p>
        </p:txBody>
      </p:sp>
      <p:cxnSp>
        <p:nvCxnSpPr>
          <p:cNvPr id="5" name="直接连接符 4"/>
          <p:cNvCxnSpPr/>
          <p:nvPr userDrawn="1"/>
        </p:nvCxnSpPr>
        <p:spPr>
          <a:xfrm>
            <a:off x="395536" y="664332"/>
            <a:ext cx="829035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userDrawn="1"/>
        </p:nvSpPr>
        <p:spPr>
          <a:xfrm>
            <a:off x="1187314" y="267740"/>
            <a:ext cx="1826141" cy="338554"/>
          </a:xfrm>
          <a:prstGeom prst="rect">
            <a:avLst/>
          </a:prstGeom>
          <a:noFill/>
        </p:spPr>
        <p:txBody>
          <a:bodyPr wrap="non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4" name="图片 53" descr="QQ图片20240602014442"/>
          <p:cNvPicPr>
            <a:picLocks noChangeAspect="1"/>
          </p:cNvPicPr>
          <p:nvPr userDrawn="1"/>
        </p:nvPicPr>
        <p:blipFill>
          <a:blip r:embed="rId2"/>
          <a:srcRect l="8489" t="4364" r="60375" b="15307"/>
          <a:stretch>
            <a:fillRect/>
          </a:stretch>
        </p:blipFill>
        <p:spPr>
          <a:xfrm rot="2280000">
            <a:off x="191135" y="-1905"/>
            <a:ext cx="1022350" cy="1441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666EDB-73EE-494B-92B4-4CBBFE595A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3.jpeg"/><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3" cstate="print"/>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7C666EDB-73EE-494B-92B4-4CBBFE595A9B}" type="datetimeFigureOut">
              <a:rPr lang="zh-CN" altLang="en-US" smtClean="0"/>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D4CB34BD-6193-4953-A267-E415AD680D0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png"/><Relationship Id="rId3" Type="http://schemas.openxmlformats.org/officeDocument/2006/relationships/tags" Target="../tags/tag33.xml"/><Relationship Id="rId2" Type="http://schemas.openxmlformats.org/officeDocument/2006/relationships/image" Target="../media/image7.jpeg"/><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png"/><Relationship Id="rId3" Type="http://schemas.openxmlformats.org/officeDocument/2006/relationships/tags" Target="../tags/tag35.xml"/><Relationship Id="rId2" Type="http://schemas.openxmlformats.org/officeDocument/2006/relationships/image" Target="../media/image7.jpeg"/><Relationship Id="rId1" Type="http://schemas.openxmlformats.org/officeDocument/2006/relationships/tags" Target="../tags/tag3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1.png"/><Relationship Id="rId3" Type="http://schemas.openxmlformats.org/officeDocument/2006/relationships/tags" Target="../tags/tag37.xml"/><Relationship Id="rId2" Type="http://schemas.openxmlformats.org/officeDocument/2006/relationships/image" Target="../media/image7.jpeg"/><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png"/><Relationship Id="rId3" Type="http://schemas.openxmlformats.org/officeDocument/2006/relationships/tags" Target="../tags/tag39.xml"/><Relationship Id="rId2" Type="http://schemas.openxmlformats.org/officeDocument/2006/relationships/image" Target="../media/image7.jpeg"/><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png"/><Relationship Id="rId3" Type="http://schemas.openxmlformats.org/officeDocument/2006/relationships/tags" Target="../tags/tag41.xml"/><Relationship Id="rId2" Type="http://schemas.openxmlformats.org/officeDocument/2006/relationships/image" Target="../media/image7.jpeg"/><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png"/><Relationship Id="rId3" Type="http://schemas.openxmlformats.org/officeDocument/2006/relationships/tags" Target="../tags/tag43.xml"/><Relationship Id="rId2" Type="http://schemas.openxmlformats.org/officeDocument/2006/relationships/image" Target="../media/image7.jpeg"/><Relationship Id="rId1" Type="http://schemas.openxmlformats.org/officeDocument/2006/relationships/tags" Target="../tags/tag4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1.png"/><Relationship Id="rId4" Type="http://schemas.openxmlformats.org/officeDocument/2006/relationships/image" Target="../media/image25.png"/><Relationship Id="rId3" Type="http://schemas.openxmlformats.org/officeDocument/2006/relationships/tags" Target="../tags/tag45.xml"/><Relationship Id="rId2" Type="http://schemas.openxmlformats.org/officeDocument/2006/relationships/image" Target="../media/image7.jpeg"/><Relationship Id="rId1" Type="http://schemas.openxmlformats.org/officeDocument/2006/relationships/tags" Target="../tags/tag4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png"/><Relationship Id="rId3" Type="http://schemas.openxmlformats.org/officeDocument/2006/relationships/tags" Target="../tags/tag47.xml"/><Relationship Id="rId2" Type="http://schemas.openxmlformats.org/officeDocument/2006/relationships/image" Target="../media/image7.jpeg"/><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9.pn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png"/><Relationship Id="rId3" Type="http://schemas.openxmlformats.org/officeDocument/2006/relationships/tags" Target="../tags/tag49.xml"/><Relationship Id="rId2" Type="http://schemas.openxmlformats.org/officeDocument/2006/relationships/image" Target="../media/image7.jpeg"/><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2.xml"/><Relationship Id="rId14" Type="http://schemas.openxmlformats.org/officeDocument/2006/relationships/slideLayout" Target="../slideLayouts/slideLayout19.xml"/><Relationship Id="rId13" Type="http://schemas.openxmlformats.org/officeDocument/2006/relationships/image" Target="../media/image5.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8.png"/><Relationship Id="rId3" Type="http://schemas.openxmlformats.org/officeDocument/2006/relationships/tags" Target="../tags/tag14.xml"/><Relationship Id="rId2" Type="http://schemas.openxmlformats.org/officeDocument/2006/relationships/image" Target="../media/image7.jpe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1.png"/><Relationship Id="rId3" Type="http://schemas.openxmlformats.org/officeDocument/2006/relationships/tags" Target="../tags/tag16.xml"/><Relationship Id="rId2" Type="http://schemas.openxmlformats.org/officeDocument/2006/relationships/image" Target="../media/image7.jpe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png"/><Relationship Id="rId4" Type="http://schemas.openxmlformats.org/officeDocument/2006/relationships/image" Target="../media/image12.png"/><Relationship Id="rId3" Type="http://schemas.openxmlformats.org/officeDocument/2006/relationships/tags" Target="../tags/tag18.xml"/><Relationship Id="rId23" Type="http://schemas.openxmlformats.org/officeDocument/2006/relationships/slideLayout" Target="../slideLayouts/slideLayout12.xml"/><Relationship Id="rId22" Type="http://schemas.openxmlformats.org/officeDocument/2006/relationships/image" Target="../media/image18.svg"/><Relationship Id="rId21" Type="http://schemas.openxmlformats.org/officeDocument/2006/relationships/image" Target="../media/image17.png"/><Relationship Id="rId20" Type="http://schemas.openxmlformats.org/officeDocument/2006/relationships/image" Target="../media/image16.svg"/><Relationship Id="rId2" Type="http://schemas.openxmlformats.org/officeDocument/2006/relationships/image" Target="../media/image7.jpeg"/><Relationship Id="rId19" Type="http://schemas.openxmlformats.org/officeDocument/2006/relationships/image" Target="../media/image15.png"/><Relationship Id="rId18" Type="http://schemas.openxmlformats.org/officeDocument/2006/relationships/image" Target="../media/image14.svg"/><Relationship Id="rId17" Type="http://schemas.openxmlformats.org/officeDocument/2006/relationships/image" Target="../media/image13.png"/><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19.png"/><Relationship Id="rId4" Type="http://schemas.openxmlformats.org/officeDocument/2006/relationships/image" Target="../media/image1.png"/><Relationship Id="rId3" Type="http://schemas.openxmlformats.org/officeDocument/2006/relationships/tags" Target="../tags/tag31.xml"/><Relationship Id="rId2" Type="http://schemas.openxmlformats.org/officeDocument/2006/relationships/image" Target="../media/image7.jpeg"/><Relationship Id="rId1" Type="http://schemas.openxmlformats.org/officeDocument/2006/relationships/tags" Target="../tags/tag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图片 466" descr="IMG_0678"/>
          <p:cNvPicPr>
            <a:picLocks noChangeAspect="1"/>
          </p:cNvPicPr>
          <p:nvPr/>
        </p:nvPicPr>
        <p:blipFill>
          <a:blip r:embed="rId1"/>
          <a:stretch>
            <a:fillRect/>
          </a:stretch>
        </p:blipFill>
        <p:spPr>
          <a:xfrm>
            <a:off x="143510" y="86995"/>
            <a:ext cx="4521835" cy="3328670"/>
          </a:xfrm>
          <a:prstGeom prst="rect">
            <a:avLst/>
          </a:prstGeom>
        </p:spPr>
      </p:pic>
      <p:sp>
        <p:nvSpPr>
          <p:cNvPr id="469" name="矩形 468"/>
          <p:cNvSpPr/>
          <p:nvPr/>
        </p:nvSpPr>
        <p:spPr>
          <a:xfrm>
            <a:off x="4680585" y="1671955"/>
            <a:ext cx="3681095" cy="1821815"/>
          </a:xfrm>
          <a:prstGeom prst="rect">
            <a:avLst/>
          </a:prstGeom>
          <a:noFill/>
          <a:ln>
            <a:noFill/>
          </a:ln>
          <a:extLst>
            <a:ext uri="{909E8E84-426E-40DD-AFC4-6F175D3DCCD1}">
              <a14:hiddenFill xmlns:a14="http://schemas.microsoft.com/office/drawing/2010/main">
                <a:solidFill>
                  <a:srgbClr val="FFFF00"/>
                </a:solidFill>
              </a14:hiddenFill>
            </a:ext>
          </a:extLst>
        </p:spPr>
        <p:txBody>
          <a:bodyPr wrap="none" rtlCol="0" anchor="t">
            <a:noAutofit/>
          </a:bodyPr>
          <a:p>
            <a:pPr algn="ctr"/>
            <a:endParaRPr lang="zh-CN" altLang="en-US" sz="11500" b="1">
              <a:ln w="6600">
                <a:solidFill>
                  <a:schemeClr val="accent2"/>
                </a:solidFill>
                <a:prstDash val="solid"/>
              </a:ln>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4482465" y="1887855"/>
            <a:ext cx="4301490" cy="2158365"/>
            <a:chOff x="7059" y="2973"/>
            <a:chExt cx="6774" cy="3399"/>
          </a:xfrm>
        </p:grpSpPr>
        <p:sp>
          <p:nvSpPr>
            <p:cNvPr id="2" name="矩形 1"/>
            <p:cNvSpPr/>
            <p:nvPr/>
          </p:nvSpPr>
          <p:spPr>
            <a:xfrm>
              <a:off x="7059" y="2973"/>
              <a:ext cx="6422" cy="2917"/>
            </a:xfrm>
            <a:prstGeom prst="rect">
              <a:avLst/>
            </a:prstGeom>
            <a:noFill/>
            <a:ln>
              <a:noFill/>
            </a:ln>
            <a:effectLst>
              <a:glow rad="63500">
                <a:schemeClr val="accent1">
                  <a:lumMod val="75000"/>
                  <a:alpha val="40000"/>
                </a:schemeClr>
              </a:glow>
            </a:effectLst>
          </p:spPr>
          <p:txBody>
            <a:bodyPr wrap="none" rtlCol="0" anchor="t">
              <a:noAutofit/>
            </a:bodyPr>
            <a:p>
              <a:pPr algn="ctr"/>
              <a:r>
                <a:rPr lang="zh-CN" altLang="en-US" sz="9600" b="1">
                  <a:ln w="13462">
                    <a:solidFill>
                      <a:schemeClr val="bg1"/>
                    </a:solidFill>
                    <a:prstDash val="solid"/>
                  </a:ln>
                  <a:solidFill>
                    <a:schemeClr val="tx1"/>
                  </a:solidFill>
                  <a:effectLst>
                    <a:outerShdw dist="38100" dir="2700000" algn="bl" rotWithShape="0">
                      <a:schemeClr val="tx1">
                        <a:alpha val="94000"/>
                      </a:schemeClr>
                    </a:outerShdw>
                    <a:reflection blurRad="6350" stA="55000" endA="300" endPos="45500" dir="5400000" sy="-100000" algn="bl" rotWithShape="0"/>
                  </a:effectLst>
                  <a:latin typeface="幼圆" panose="02010509060101010101" charset="-122"/>
                  <a:ea typeface="幼圆" panose="02010509060101010101" charset="-122"/>
                </a:rPr>
                <a:t>连连看</a:t>
              </a:r>
              <a:endParaRPr lang="zh-CN" altLang="en-US" sz="9600" b="1">
                <a:ln w="13462">
                  <a:solidFill>
                    <a:schemeClr val="bg1"/>
                  </a:solidFill>
                  <a:prstDash val="solid"/>
                </a:ln>
                <a:solidFill>
                  <a:schemeClr val="tx1"/>
                </a:solidFill>
                <a:effectLst>
                  <a:outerShdw dist="38100" dir="2700000" algn="bl" rotWithShape="0">
                    <a:schemeClr val="tx1">
                      <a:alpha val="94000"/>
                    </a:schemeClr>
                  </a:outerShdw>
                  <a:reflection blurRad="6350" stA="55000" endA="300" endPos="45500" dir="5400000" sy="-100000" algn="bl" rotWithShape="0"/>
                </a:effectLst>
                <a:latin typeface="幼圆" panose="02010509060101010101" charset="-122"/>
                <a:ea typeface="幼圆" panose="02010509060101010101" charset="-122"/>
              </a:endParaRPr>
            </a:p>
          </p:txBody>
        </p:sp>
        <p:sp>
          <p:nvSpPr>
            <p:cNvPr id="4" name="文本框 3"/>
            <p:cNvSpPr txBox="1"/>
            <p:nvPr/>
          </p:nvSpPr>
          <p:spPr>
            <a:xfrm>
              <a:off x="10097" y="5792"/>
              <a:ext cx="3737" cy="580"/>
            </a:xfrm>
            <a:prstGeom prst="rect">
              <a:avLst/>
            </a:prstGeom>
            <a:noFill/>
          </p:spPr>
          <p:txBody>
            <a:bodyPr wrap="square" rtlCol="0">
              <a:spAutoFit/>
            </a:bodyPr>
            <a:p>
              <a:r>
                <a:rPr lang="en-US" altLang="zh-CN" b="1"/>
                <a:t>——</a:t>
              </a:r>
              <a:r>
                <a:rPr lang="zh-CN" altLang="en-US" b="1"/>
                <a:t>代码敲</a:t>
              </a:r>
              <a:r>
                <a:rPr lang="zh-CN" altLang="en-US" b="1"/>
                <a:t>的队</a:t>
              </a:r>
              <a:endParaRPr lang="zh-CN" altLang="en-US" b="1"/>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012440" cy="437515"/>
          </a:xfrm>
          <a:prstGeom prst="rect">
            <a:avLst/>
          </a:prstGeom>
          <a:noFill/>
        </p:spPr>
        <p:txBody>
          <a:bodyPr wrap="none" lIns="68580" tIns="34290" rIns="68580" bIns="34290" rtlCol="0">
            <a:spAutoFit/>
          </a:bodyPr>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封装</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pic>
        <p:nvPicPr>
          <p:cNvPr id="2" name="图片 1" descr="QQ图片20240603091351"/>
          <p:cNvPicPr>
            <a:picLocks noChangeAspect="1"/>
          </p:cNvPicPr>
          <p:nvPr/>
        </p:nvPicPr>
        <p:blipFill>
          <a:blip r:embed="rId5"/>
          <a:stretch>
            <a:fillRect/>
          </a:stretch>
        </p:blipFill>
        <p:spPr>
          <a:xfrm>
            <a:off x="5868035" y="844550"/>
            <a:ext cx="2710815" cy="3687445"/>
          </a:xfrm>
          <a:prstGeom prst="rect">
            <a:avLst/>
          </a:prstGeom>
        </p:spPr>
      </p:pic>
      <p:sp>
        <p:nvSpPr>
          <p:cNvPr id="7" name="文本框 6"/>
          <p:cNvSpPr txBox="1"/>
          <p:nvPr/>
        </p:nvSpPr>
        <p:spPr>
          <a:xfrm>
            <a:off x="755650" y="3544570"/>
            <a:ext cx="4572000" cy="147637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封装传递对象：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/*Form1.cs*/</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private GameData gameData;</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private EliminationRule eliminationRule;</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private ButtonManager buttonManager;</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6"/>
          <a:srcRect b="19000"/>
          <a:stretch>
            <a:fillRect/>
          </a:stretch>
        </p:blipFill>
        <p:spPr>
          <a:xfrm>
            <a:off x="791210" y="844550"/>
            <a:ext cx="3333750" cy="2520315"/>
          </a:xfrm>
          <a:prstGeom prst="rect">
            <a:avLst/>
          </a:prstGeom>
          <a:noFill/>
          <a:ln w="9525">
            <a:noFill/>
          </a:ln>
        </p:spPr>
      </p:pic>
      <p:cxnSp>
        <p:nvCxnSpPr>
          <p:cNvPr id="5" name="直接箭头连接符 4"/>
          <p:cNvCxnSpPr/>
          <p:nvPr/>
        </p:nvCxnSpPr>
        <p:spPr>
          <a:xfrm>
            <a:off x="4319905" y="2176780"/>
            <a:ext cx="144018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4248785" y="1672590"/>
            <a:ext cx="1575435" cy="607695"/>
          </a:xfrm>
          <a:prstGeom prst="rect">
            <a:avLst/>
          </a:prstGeom>
          <a:noFill/>
        </p:spPr>
        <p:txBody>
          <a:bodyPr wrap="square" rtlCol="0">
            <a:noAutofit/>
          </a:bodyPr>
          <a:p>
            <a:r>
              <a:rPr lang="zh-CN" altLang="en-US" b="1"/>
              <a:t>封装后的视图</a:t>
            </a: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42316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选择</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游戏难度</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sp>
        <p:nvSpPr>
          <p:cNvPr id="6" name="文本框 5"/>
          <p:cNvSpPr txBox="1"/>
          <p:nvPr/>
        </p:nvSpPr>
        <p:spPr>
          <a:xfrm>
            <a:off x="575945" y="735965"/>
            <a:ext cx="4476115" cy="4319905"/>
          </a:xfrm>
          <a:prstGeom prst="rect">
            <a:avLst/>
          </a:prstGeom>
          <a:noFill/>
        </p:spPr>
        <p:txBody>
          <a:bodyPr wrap="square" rtlCol="0">
            <a:noAutofit/>
          </a:bodyPr>
          <a:p>
            <a:pPr algn="l">
              <a:buClrTx/>
              <a:buSzTx/>
              <a:buFontTx/>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/*Form3.cs*/</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public partial class 选择游戏难度 : Form</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public int selectedDifficulty { get; set;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public 选择游戏难度(Form1 form1)</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InitializeComponent();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private void Sample_Click(object sender, EventArgs 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selectedDifficulty = 0; // 简单难度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this.Close(); // 关闭当前窗体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private void General_Click(object sender, EventArgs 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selectedDifficulty = 1; // 一般难度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this.Close(); // 关闭当前窗体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752340" y="772160"/>
            <a:ext cx="4264660" cy="4369435"/>
          </a:xfrm>
          <a:prstGeom prst="rect">
            <a:avLst/>
          </a:prstGeom>
          <a:noFill/>
        </p:spPr>
        <p:txBody>
          <a:bodyPr wrap="square" rtlCol="0">
            <a:no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private void Hard_Click(object sender, EventArgs 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selectedDifficulty = 2; //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困难难度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this.Close(); // 关闭当前窗体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/*Form1.cs的窗体加载</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事件*/</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选择游戏难度 form3 = new 选择游戏难度(this);</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form3.ShowDialog(); // 显示 Form3窗体并等待用户选择完成</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int selectedDifficulty = form3.selectedDifficulty; // 获取用户选择的难度值</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if (selectedDifficulty &gt;= 0 &amp;&amp; selectedDifficulty &lt;= 2)</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Difficulty = selectedDifficulty;</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form3.Dispose(); // 释放 Form3 窗体资源</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48412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选择游戏难度</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效果</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pic>
        <p:nvPicPr>
          <p:cNvPr id="2" name="图片 1" descr="QQ图片20240603091746"/>
          <p:cNvPicPr>
            <a:picLocks noChangeAspect="1"/>
          </p:cNvPicPr>
          <p:nvPr/>
        </p:nvPicPr>
        <p:blipFill>
          <a:blip r:embed="rId5"/>
          <a:stretch>
            <a:fillRect/>
          </a:stretch>
        </p:blipFill>
        <p:spPr>
          <a:xfrm>
            <a:off x="2197735" y="880110"/>
            <a:ext cx="4748530" cy="3276600"/>
          </a:xfrm>
          <a:prstGeom prst="rect">
            <a:avLst/>
          </a:prstGeom>
        </p:spPr>
      </p:pic>
      <p:sp>
        <p:nvSpPr>
          <p:cNvPr id="6" name="文本框 5"/>
          <p:cNvSpPr txBox="1"/>
          <p:nvPr/>
        </p:nvSpPr>
        <p:spPr>
          <a:xfrm>
            <a:off x="2086610" y="4192270"/>
            <a:ext cx="5112385" cy="922020"/>
          </a:xfrm>
          <a:prstGeom prst="rect">
            <a:avLst/>
          </a:prstGeom>
          <a:noFill/>
        </p:spPr>
        <p:txBody>
          <a:bodyPr wrap="square" rtlCol="0">
            <a:spAutoFit/>
          </a:bodyPr>
          <a:p>
            <a:pPr indent="457200" algn="l"/>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进入游戏后该窗口弹出，此时可以选择游戏难度。游戏难度的本质即图片数量的多少，难度越高，数量</a:t>
            </a: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越多。</a:t>
            </a: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3172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排行榜</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sp>
        <p:nvSpPr>
          <p:cNvPr id="2" name="文本框 1"/>
          <p:cNvSpPr txBox="1"/>
          <p:nvPr/>
        </p:nvSpPr>
        <p:spPr>
          <a:xfrm>
            <a:off x="252095" y="447675"/>
            <a:ext cx="8421370" cy="4707890"/>
          </a:xfrm>
          <a:prstGeom prst="rect">
            <a:avLst/>
          </a:prstGeom>
          <a:noFill/>
        </p:spPr>
        <p:txBody>
          <a:bodyPr wrap="square" rtlCol="0">
            <a:spAutoFit/>
          </a:bodyPr>
          <a:p>
            <a:endParaRPr lang="zh-CN" altLang="en-US">
              <a:latin typeface="Consolas" panose="020B0609020204030204" charset="0"/>
              <a:cs typeface="Consolas" panose="020B0609020204030204" charset="0"/>
            </a:endParaRP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/*Form2.cs*/</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private void InitializeListBox()</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listBox1.DrawMode = DrawMode.OwnerDrawFixed; // 设置绘制模式为OwnerDrawFixed</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listBox1.DrawItem += ListBox_DrawItem; // 订阅绘制项事件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listBox1.ItemHeight = 40;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private void ListBox_DrawItem(object sender, DrawItemEventArgs 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if (e.Index &lt; 0) return;</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e.DrawBackground();</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e.DrawFocusRectangle();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获取文本</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string text = listBox1.Items[e.Index].ToString();</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获取文本尺寸</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Size textSize = TextRenderer.MeasureText(text, e.Font);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计算文本居中的位置</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int x = (listBox1.Width - textSize.Width) / 2;</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int y = e.Bounds.Top + (e.Bounds.Height - textSize.Height) / 2;</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绘制文本</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e.Graphics.DrawString(text, e.Font, new SolidBrush(e.ForeColor), x, y);</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3172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排行榜</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sp>
        <p:nvSpPr>
          <p:cNvPr id="2" name="文本框 1"/>
          <p:cNvSpPr txBox="1"/>
          <p:nvPr/>
        </p:nvSpPr>
        <p:spPr>
          <a:xfrm>
            <a:off x="467360" y="617855"/>
            <a:ext cx="8659495" cy="4501515"/>
          </a:xfrm>
          <a:prstGeom prst="rect">
            <a:avLst/>
          </a:prstGeom>
          <a:noFill/>
        </p:spPr>
        <p:txBody>
          <a:bodyPr wrap="square" rtlCol="0">
            <a:no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private void InitializeLeaderboard()</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leaderboard = new List&lt;Player&gt;；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初始化排行榜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Player("cd", 165),</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Player("lcy", 190),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Player("ljs", 180),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Player("ly", 170),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Player("lsq", 160),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new Player("whq", 200)</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添加排行榜中的每个玩家</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leaderboard.Add(new Player("youscore", (int)this.Tag));</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DisplayLeaderboard();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显示排行榜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private void DisplayLeaderboard()</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listBox1.Items.Clear();</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清空列表框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listBox1.Font = new Font("Arial", 12, FontStyle.Bold);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 绘制背景图像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leaderboard.Sort((p1, p2) =&gt; p2.Score.CompareTo(p1.Score));</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使用Sort方法按Age属性排序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listBox1.Items.Add("游戏分数排行榜");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listBox1.Items.Add($"{"名次".PadRight(9)}   {"用户名".PadRight(10)}    {"分数"}");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for (int i = 0; i &lt; leaderboard.Count; i++)</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listBox1.Items.Add($"{i + 1}   {leaderboard[i].Name.PadRight(10)}:     </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{leaderboard[i].Score.ToString().PadLeft(10)}");</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将带有序号的字符串添加到ListBox 中}</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IMG_0680"/>
          <p:cNvPicPr>
            <a:picLocks noChangeAspect="1"/>
          </p:cNvPicPr>
          <p:nvPr/>
        </p:nvPicPr>
        <p:blipFill>
          <a:blip r:embed="rId5"/>
          <a:srcRect t="40205"/>
          <a:stretch>
            <a:fillRect/>
          </a:stretch>
        </p:blipFill>
        <p:spPr>
          <a:xfrm>
            <a:off x="6336665" y="772160"/>
            <a:ext cx="1883410" cy="18757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317240" cy="437515"/>
          </a:xfrm>
          <a:prstGeom prst="rect">
            <a:avLst/>
          </a:prstGeom>
          <a:noFill/>
        </p:spPr>
        <p:txBody>
          <a:bodyPr wrap="none" lIns="68580" tIns="34290" rIns="68580" bIns="34290" rtlCol="0">
            <a:spAutoFit/>
          </a:bodyPr>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排行榜</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sp>
        <p:nvSpPr>
          <p:cNvPr id="2" name="文本框 1"/>
          <p:cNvSpPr txBox="1"/>
          <p:nvPr/>
        </p:nvSpPr>
        <p:spPr>
          <a:xfrm>
            <a:off x="570230" y="700405"/>
            <a:ext cx="3853180" cy="4622165"/>
          </a:xfrm>
          <a:prstGeom prst="rect">
            <a:avLst/>
          </a:prstGeom>
          <a:noFill/>
        </p:spPr>
        <p:txBody>
          <a:bodyPr wrap="square" rtlCol="0">
            <a:noAutofit/>
          </a:bodyPr>
          <a:p>
            <a:r>
              <a:rPr lang="zh-CN" altLang="en-US" sz="1200">
                <a:latin typeface="微软雅黑" panose="020B0503020204020204" pitchFamily="34" charset="-122"/>
                <a:ea typeface="微软雅黑" panose="020B0503020204020204" pitchFamily="34" charset="-122"/>
                <a:cs typeface="Consolas" panose="020B0609020204030204" charset="0"/>
              </a:rPr>
              <a:t> </a:t>
            </a:r>
            <a:endParaRPr lang="zh-CN" altLang="en-US" sz="1200">
              <a:latin typeface="微软雅黑" panose="020B0503020204020204" pitchFamily="34" charset="-122"/>
              <a:ea typeface="微软雅黑" panose="020B0503020204020204" pitchFamily="34" charset="-122"/>
              <a:cs typeface="Consolas" panose="020B0609020204030204" charset="0"/>
            </a:endParaRPr>
          </a:p>
        </p:txBody>
      </p:sp>
      <p:sp>
        <p:nvSpPr>
          <p:cNvPr id="6" name="文本框 5"/>
          <p:cNvSpPr txBox="1"/>
          <p:nvPr/>
        </p:nvSpPr>
        <p:spPr>
          <a:xfrm>
            <a:off x="503555" y="844550"/>
            <a:ext cx="4180205" cy="4156710"/>
          </a:xfrm>
          <a:prstGeom prst="rect">
            <a:avLst/>
          </a:prstGeom>
          <a:noFill/>
        </p:spPr>
        <p:txBody>
          <a:bodyPr wrap="square" rtlCol="0">
            <a:no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private void 排行榜_Load(object sender, EventArgs 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InitializeLeaderboard();</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InitializeListBox();</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public class Player{</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public string Name { get; set;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public int Score { get; set;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public Player(string name, int score)</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Name = name;</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Score = score;</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public override string ToString()</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return $"{Name}:    {Score}";</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        }</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608195" y="700405"/>
            <a:ext cx="389826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 </a:t>
            </a:r>
            <a:r>
              <a:rPr lang="en-US" altLang="zh-CN">
                <a:latin typeface="微软雅黑" panose="020B0503020204020204" pitchFamily="34" charset="-122"/>
                <a:ea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sym typeface="+mn-ea"/>
              </a:rPr>
              <a:t>    </a:t>
            </a:r>
            <a:endParaRPr lang="zh-CN" altLang="en-US" sz="1400">
              <a:latin typeface="微软雅黑" panose="020B0503020204020204" pitchFamily="34" charset="-122"/>
              <a:ea typeface="微软雅黑" panose="020B0503020204020204" pitchFamily="34" charset="-122"/>
            </a:endParaRPr>
          </a:p>
        </p:txBody>
      </p:sp>
      <p:pic>
        <p:nvPicPr>
          <p:cNvPr id="101" name="图片 100"/>
          <p:cNvPicPr/>
          <p:nvPr/>
        </p:nvPicPr>
        <p:blipFill>
          <a:blip r:embed="rId5"/>
          <a:stretch>
            <a:fillRect/>
          </a:stretch>
        </p:blipFill>
        <p:spPr>
          <a:xfrm>
            <a:off x="4211955" y="1420495"/>
            <a:ext cx="4311015" cy="295021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926840" cy="437515"/>
          </a:xfrm>
          <a:prstGeom prst="rect">
            <a:avLst/>
          </a:prstGeom>
          <a:noFill/>
        </p:spPr>
        <p:txBody>
          <a:bodyPr wrap="non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排行榜</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效果</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IMG_0681"/>
          <p:cNvPicPr>
            <a:picLocks noChangeAspect="1"/>
          </p:cNvPicPr>
          <p:nvPr/>
        </p:nvPicPr>
        <p:blipFill>
          <a:blip r:embed="rId4"/>
          <a:srcRect r="-7616" b="711"/>
          <a:stretch>
            <a:fillRect/>
          </a:stretch>
        </p:blipFill>
        <p:spPr>
          <a:xfrm>
            <a:off x="323850" y="664210"/>
            <a:ext cx="2808605" cy="3967480"/>
          </a:xfrm>
          <a:prstGeom prst="rect">
            <a:avLst/>
          </a:prstGeom>
        </p:spPr>
      </p:pic>
      <p:pic>
        <p:nvPicPr>
          <p:cNvPr id="4" name="图片 3" descr="QQ图片20240602014442"/>
          <p:cNvPicPr>
            <a:picLocks noChangeAspect="1"/>
          </p:cNvPicPr>
          <p:nvPr/>
        </p:nvPicPr>
        <p:blipFill>
          <a:blip r:embed="rId5"/>
          <a:srcRect l="9575" r="64395"/>
          <a:stretch>
            <a:fillRect/>
          </a:stretch>
        </p:blipFill>
        <p:spPr>
          <a:xfrm rot="1740000">
            <a:off x="159385" y="-115570"/>
            <a:ext cx="760730" cy="1597025"/>
          </a:xfrm>
          <a:prstGeom prst="rect">
            <a:avLst/>
          </a:prstGeom>
        </p:spPr>
      </p:pic>
      <p:pic>
        <p:nvPicPr>
          <p:cNvPr id="2" name="图片 1" descr="QQ图片20240603094721"/>
          <p:cNvPicPr>
            <a:picLocks noChangeAspect="1"/>
          </p:cNvPicPr>
          <p:nvPr/>
        </p:nvPicPr>
        <p:blipFill>
          <a:blip r:embed="rId6"/>
          <a:srcRect l="17882" t="12001" r="27475" b="14135"/>
          <a:stretch>
            <a:fillRect/>
          </a:stretch>
        </p:blipFill>
        <p:spPr>
          <a:xfrm>
            <a:off x="3672205" y="1168400"/>
            <a:ext cx="4450715" cy="3237230"/>
          </a:xfrm>
          <a:prstGeom prst="rect">
            <a:avLst/>
          </a:prstGeom>
        </p:spPr>
      </p:pic>
      <p:sp>
        <p:nvSpPr>
          <p:cNvPr id="9" name="文本框 8"/>
          <p:cNvSpPr txBox="1"/>
          <p:nvPr/>
        </p:nvSpPr>
        <p:spPr>
          <a:xfrm>
            <a:off x="828040" y="1456055"/>
            <a:ext cx="2120900" cy="509270"/>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rPr>
              <a:t>排行榜：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6220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无敌模式</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sp>
        <p:nvSpPr>
          <p:cNvPr id="6" name="文本框 5"/>
          <p:cNvSpPr txBox="1"/>
          <p:nvPr/>
        </p:nvSpPr>
        <p:spPr>
          <a:xfrm>
            <a:off x="467360" y="736600"/>
            <a:ext cx="4280535" cy="3876675"/>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cs typeface="微软雅黑" panose="020B0503020204020204" pitchFamily="34" charset="-122"/>
              </a:rPr>
              <a:t>/*Form1.cs的ButtonClick</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函数*/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创建无敌模式按钮并添加到菜单栏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ToolStripButton godModeButton = new ToolStripButton("无敌模式");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godModeButton.Click += new EventHandler(GodModeButton_Click);</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menuStrip1.Items.Add(godModeButton);</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初始化无敌模式按钮的状态</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godModeButton.Checked = gameData.godMode;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按钮点击</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if (gameData.godMode)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 在无敌模式下，允许消除任意两个不同的图片</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if (!(x1 == x2 &amp;&amp; y1 == y2))</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if (MusicOnOff.Checked)</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SecondaryBuffer secBuffer;//缓冲区对象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Device secDev;//设备对象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824095" y="1013460"/>
            <a:ext cx="3669030" cy="3656965"/>
          </a:xfrm>
          <a:prstGeom prst="rect">
            <a:avLst/>
          </a:prstGeom>
          <a:noFill/>
        </p:spPr>
        <p:txBody>
          <a:bodyPr wrap="square" rtlCol="0">
            <a:no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secDev = new Device();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secDev.SetCooperativeLevel(this, CooperativeLevel.Normal);//设置设备协作级别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secBuffer = newSecondaryBuffer(global::连连看.Properties.Resources.消除音效, secDev);//创建辅助缓冲区              secBuffer.Play(0,BufferPlayFlags.Default);//设置缓冲区为默认播放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gameData.choosedButton.Visible = false;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btn.Visible = false;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gameData.visible[x1 + 1, y1 + 1] = false;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gameData.visible[x2 + 1, y2 + 1] = false;</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gameData.removedNumber += 2;</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Score += (Difficulty + Level + 1) * 2;</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gameData.choosedButton = null;</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6220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无敌模式</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pic>
        <p:nvPicPr>
          <p:cNvPr id="2" name="图片 1" descr="QQ图片20240603095532"/>
          <p:cNvPicPr>
            <a:picLocks noChangeAspect="1"/>
          </p:cNvPicPr>
          <p:nvPr/>
        </p:nvPicPr>
        <p:blipFill>
          <a:blip r:embed="rId5"/>
          <a:srcRect l="34585" t="27273" r="17846" b="10990"/>
          <a:stretch>
            <a:fillRect/>
          </a:stretch>
        </p:blipFill>
        <p:spPr>
          <a:xfrm>
            <a:off x="1511935" y="829945"/>
            <a:ext cx="1584325" cy="1548130"/>
          </a:xfrm>
          <a:prstGeom prst="rect">
            <a:avLst/>
          </a:prstGeom>
        </p:spPr>
      </p:pic>
      <p:pic>
        <p:nvPicPr>
          <p:cNvPr id="7" name="图片 6" descr="QQ图片20240603095537"/>
          <p:cNvPicPr>
            <a:picLocks noChangeAspect="1"/>
          </p:cNvPicPr>
          <p:nvPr/>
        </p:nvPicPr>
        <p:blipFill>
          <a:blip r:embed="rId6"/>
          <a:srcRect l="23957" t="21343" r="10513" b="7470"/>
          <a:stretch>
            <a:fillRect/>
          </a:stretch>
        </p:blipFill>
        <p:spPr>
          <a:xfrm>
            <a:off x="5795645" y="824865"/>
            <a:ext cx="1592580" cy="1553210"/>
          </a:xfrm>
          <a:prstGeom prst="rect">
            <a:avLst/>
          </a:prstGeom>
        </p:spPr>
      </p:pic>
      <p:sp>
        <p:nvSpPr>
          <p:cNvPr id="8" name="文本框 7"/>
          <p:cNvSpPr txBox="1"/>
          <p:nvPr/>
        </p:nvSpPr>
        <p:spPr>
          <a:xfrm>
            <a:off x="2447290" y="2644775"/>
            <a:ext cx="4204335" cy="2091690"/>
          </a:xfrm>
          <a:prstGeom prst="rect">
            <a:avLst/>
          </a:prstGeom>
          <a:noFill/>
        </p:spPr>
        <p:txBody>
          <a:bodyPr wrap="square" rtlCol="0" anchor="ctr" anchorCtr="0">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rPr>
              <a:t>/*选择是否打开和关闭无敌模式*/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if (gameData.godMode){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    // 开启无敌模式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      MessageBox.Show("无敌模式已开启！");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else{</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    // 关闭无敌模式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    MessageBox.Show("无敌模式已关闭！");</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descr="QQ图片20240603100353"/>
          <p:cNvPicPr>
            <a:picLocks noChangeAspect="1"/>
          </p:cNvPicPr>
          <p:nvPr/>
        </p:nvPicPr>
        <p:blipFill>
          <a:blip r:embed="rId7"/>
          <a:srcRect l="64754"/>
          <a:stretch>
            <a:fillRect/>
          </a:stretch>
        </p:blipFill>
        <p:spPr>
          <a:xfrm>
            <a:off x="35560" y="1492250"/>
            <a:ext cx="1543050" cy="1489075"/>
          </a:xfrm>
          <a:prstGeom prst="rect">
            <a:avLst/>
          </a:prstGeom>
        </p:spPr>
      </p:pic>
      <p:pic>
        <p:nvPicPr>
          <p:cNvPr id="16" name="图片 15" descr="QQ图片20240603100353"/>
          <p:cNvPicPr>
            <a:picLocks noChangeAspect="1"/>
          </p:cNvPicPr>
          <p:nvPr/>
        </p:nvPicPr>
        <p:blipFill>
          <a:blip r:embed="rId7"/>
          <a:srcRect r="68497"/>
          <a:stretch>
            <a:fillRect/>
          </a:stretch>
        </p:blipFill>
        <p:spPr>
          <a:xfrm rot="20580000">
            <a:off x="7472045" y="1442085"/>
            <a:ext cx="1370330" cy="1571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069299" y="1036749"/>
            <a:ext cx="665480" cy="622300"/>
          </a:xfrm>
          <a:prstGeom prst="rect">
            <a:avLst/>
          </a:prstGeom>
          <a:noFill/>
          <a:extLst>
            <a:ext uri="{909E8E84-426E-40DD-AFC4-6F175D3DCCD1}">
              <a14:hiddenFill xmlns:a14="http://schemas.microsoft.com/office/drawing/2010/main">
                <a:solidFill>
                  <a:srgbClr val="FFC000"/>
                </a:solidFill>
              </a14:hiddenFill>
            </a:ext>
          </a:extLst>
        </p:spPr>
        <p:txBody>
          <a:bodyPr wrap="none" lIns="68580" tIns="34290" rIns="68580" bIns="34290">
            <a:spAutoFit/>
          </a:bodyPr>
          <a:lstStyle/>
          <a:p>
            <a:pPr lvl="0" algn="l">
              <a:buClrTx/>
              <a:buSzTx/>
              <a:buFontTx/>
            </a:pPr>
            <a:r>
              <a:rPr lang="en-US" altLang="zh-CN" sz="3200" dirty="0">
                <a:solidFill>
                  <a:schemeClr val="tx1"/>
                </a:solidFill>
                <a:latin typeface="微软雅黑" panose="020B0503020204020204" pitchFamily="34" charset="-122"/>
                <a:ea typeface="微软雅黑" panose="020B0503020204020204" pitchFamily="34" charset="-122"/>
                <a:sym typeface="+mn-ea"/>
              </a:rPr>
              <a:t>04</a:t>
            </a:r>
            <a:endParaRPr lang="en-US" altLang="zh-CN" sz="3200" dirty="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descr="QQ图片20240602012907"/>
          <p:cNvPicPr>
            <a:picLocks noChangeAspect="1"/>
          </p:cNvPicPr>
          <p:nvPr/>
        </p:nvPicPr>
        <p:blipFill>
          <a:blip r:embed="rId1"/>
          <a:stretch>
            <a:fillRect/>
          </a:stretch>
        </p:blipFill>
        <p:spPr>
          <a:xfrm>
            <a:off x="683260" y="735965"/>
            <a:ext cx="2541905" cy="3573780"/>
          </a:xfrm>
          <a:prstGeom prst="rect">
            <a:avLst/>
          </a:prstGeom>
        </p:spPr>
      </p:pic>
      <p:sp>
        <p:nvSpPr>
          <p:cNvPr id="5" name="椭圆形标注 4"/>
          <p:cNvSpPr/>
          <p:nvPr/>
        </p:nvSpPr>
        <p:spPr>
          <a:xfrm>
            <a:off x="2663825" y="915670"/>
            <a:ext cx="1476375" cy="889000"/>
          </a:xfrm>
          <a:prstGeom prst="wedgeEllipseCallou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 name="文本框 25"/>
          <p:cNvSpPr txBox="1"/>
          <p:nvPr/>
        </p:nvSpPr>
        <p:spPr>
          <a:xfrm>
            <a:off x="4485005" y="2140585"/>
            <a:ext cx="2108200" cy="549275"/>
          </a:xfrm>
          <a:prstGeom prst="rect">
            <a:avLst/>
          </a:prstGeom>
          <a:noFill/>
        </p:spPr>
        <p:txBody>
          <a:bodyPr wrap="none" lIns="68580" tIns="34290" rIns="68580" bIns="34290" rtlCol="0">
            <a:noAutofit/>
          </a:bodyPr>
          <a:lstStyle/>
          <a:p>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成果展示</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4067810" y="1132205"/>
            <a:ext cx="2942590" cy="930275"/>
          </a:xfrm>
          <a:prstGeom prst="rect">
            <a:avLst/>
          </a:prstGeom>
          <a:noFill/>
          <a:ln>
            <a:noFill/>
          </a:ln>
        </p:spPr>
        <p:txBody>
          <a:bodyPr wrap="square">
            <a:no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第</a:t>
            </a:r>
            <a:r>
              <a:rPr lang="zh-CN" altLang="en-US" sz="4400" dirty="0">
                <a:solidFill>
                  <a:schemeClr val="bg1"/>
                </a:solidFill>
                <a:latin typeface="微软雅黑" panose="020B0503020204020204" pitchFamily="34" charset="-122"/>
                <a:ea typeface="微软雅黑" panose="020B0503020204020204" pitchFamily="34" charset="-122"/>
              </a:rPr>
              <a:t>四部分</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p:bldP spid="30" grpId="0"/>
      <p:bldP spid="3" grpId="1"/>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80"/>
          <p:cNvSpPr txBox="1"/>
          <p:nvPr>
            <p:custDataLst>
              <p:tags r:id="rId1"/>
            </p:custDataLst>
          </p:nvPr>
        </p:nvSpPr>
        <p:spPr>
          <a:xfrm>
            <a:off x="5464113" y="1090655"/>
            <a:ext cx="1980220" cy="437515"/>
          </a:xfrm>
          <a:prstGeom prst="rect">
            <a:avLst/>
          </a:prstGeom>
          <a:noFill/>
        </p:spPr>
        <p:txBody>
          <a:bodyPr wrap="square" lIns="68580" tIns="34290" rIns="68580" bIns="34290"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团队介绍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8" name="文本框 81"/>
          <p:cNvSpPr txBox="1"/>
          <p:nvPr>
            <p:custDataLst>
              <p:tags r:id="rId2"/>
            </p:custDataLst>
          </p:nvPr>
        </p:nvSpPr>
        <p:spPr>
          <a:xfrm>
            <a:off x="5462520" y="1800669"/>
            <a:ext cx="1985966" cy="437515"/>
          </a:xfrm>
          <a:prstGeom prst="rect">
            <a:avLst/>
          </a:prstGeom>
          <a:noFill/>
        </p:spPr>
        <p:txBody>
          <a:bodyPr wrap="square" lIns="68580" tIns="34290" rIns="68580" bIns="34290" rtlCol="0">
            <a:spAutoFit/>
          </a:bodyPr>
          <a:lstStyle/>
          <a:p>
            <a:pPr lvl="0" algn="l">
              <a:buClrTx/>
              <a:buSzTx/>
              <a:buFontTx/>
            </a:pPr>
            <a:r>
              <a:rPr lang="zh-CN" altLang="en-US" sz="2400" dirty="0">
                <a:solidFill>
                  <a:schemeClr val="tx1"/>
                </a:solidFill>
                <a:latin typeface="微软雅黑" panose="020B0503020204020204" pitchFamily="34" charset="-122"/>
                <a:ea typeface="微软雅黑" panose="020B0503020204020204" pitchFamily="34" charset="-122"/>
                <a:sym typeface="+mn-ea"/>
              </a:rPr>
              <a:t>游戏介绍</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59" name="文本框 82"/>
          <p:cNvSpPr txBox="1"/>
          <p:nvPr>
            <p:custDataLst>
              <p:tags r:id="rId3"/>
            </p:custDataLst>
          </p:nvPr>
        </p:nvSpPr>
        <p:spPr>
          <a:xfrm>
            <a:off x="5438775" y="2536825"/>
            <a:ext cx="2272665" cy="437515"/>
          </a:xfrm>
          <a:prstGeom prst="rect">
            <a:avLst/>
          </a:prstGeom>
          <a:noFill/>
        </p:spPr>
        <p:txBody>
          <a:bodyPr wrap="square" lIns="68580" tIns="34290" rIns="68580" bIns="34290" rtlCol="0">
            <a:spAutoFit/>
          </a:bodyPr>
          <a:lstStyle/>
          <a:p>
            <a:pPr lvl="0" algn="l">
              <a:buClrTx/>
              <a:buSzTx/>
              <a:buFontTx/>
            </a:pPr>
            <a:r>
              <a:rPr lang="zh-CN" altLang="en-US" sz="2400" dirty="0">
                <a:solidFill>
                  <a:schemeClr val="tx1"/>
                </a:solidFill>
                <a:latin typeface="微软雅黑" panose="020B0503020204020204" pitchFamily="34" charset="-122"/>
                <a:ea typeface="微软雅黑" panose="020B0503020204020204" pitchFamily="34" charset="-122"/>
                <a:sym typeface="+mn-ea"/>
              </a:rPr>
              <a:t>功能设计与实现</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60" name="文本框 83"/>
          <p:cNvSpPr txBox="1"/>
          <p:nvPr>
            <p:custDataLst>
              <p:tags r:id="rId4"/>
            </p:custDataLst>
          </p:nvPr>
        </p:nvSpPr>
        <p:spPr>
          <a:xfrm>
            <a:off x="5437459" y="3211394"/>
            <a:ext cx="1985966" cy="437515"/>
          </a:xfrm>
          <a:prstGeom prst="rect">
            <a:avLst/>
          </a:prstGeom>
          <a:noFill/>
        </p:spPr>
        <p:txBody>
          <a:bodyPr wrap="square" lIns="68580" tIns="34290" rIns="68580" bIns="34290" rtlCol="0">
            <a:spAutoFit/>
          </a:bodyPr>
          <a:lstStyle/>
          <a:p>
            <a:pPr lvl="0" algn="l">
              <a:buClrTx/>
              <a:buSzTx/>
              <a:buFontTx/>
            </a:pPr>
            <a:r>
              <a:rPr lang="zh-CN" altLang="en-US" sz="2400" dirty="0">
                <a:solidFill>
                  <a:schemeClr val="tx1"/>
                </a:solidFill>
                <a:latin typeface="微软雅黑" panose="020B0503020204020204" pitchFamily="34" charset="-122"/>
                <a:ea typeface="微软雅黑" panose="020B0503020204020204" pitchFamily="34" charset="-122"/>
                <a:sym typeface="+mn-ea"/>
              </a:rPr>
              <a:t>成果展示</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61" name="Freeform 5"/>
          <p:cNvSpPr/>
          <p:nvPr>
            <p:custDataLst>
              <p:tags r:id="rId5"/>
            </p:custDataLst>
          </p:nvPr>
        </p:nvSpPr>
        <p:spPr bwMode="auto">
          <a:xfrm>
            <a:off x="5102924" y="1534051"/>
            <a:ext cx="2716206" cy="45720"/>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FFC000"/>
          </a:solidFill>
          <a:ln>
            <a:solidFill>
              <a:schemeClr val="tx1"/>
            </a:solidFill>
          </a:ln>
        </p:spPr>
        <p:txBody>
          <a:bodyPr vert="horz" wrap="square" lIns="68580" tIns="34290" rIns="68580" bIns="34290" numCol="1" anchor="t" anchorCtr="0" compatLnSpc="1"/>
          <a:lstStyle/>
          <a:p>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62" name="Freeform 5"/>
          <p:cNvSpPr/>
          <p:nvPr>
            <p:custDataLst>
              <p:tags r:id="rId6"/>
            </p:custDataLst>
          </p:nvPr>
        </p:nvSpPr>
        <p:spPr bwMode="auto">
          <a:xfrm>
            <a:off x="5088167" y="2245150"/>
            <a:ext cx="2716206" cy="45720"/>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FFC000"/>
          </a:solidFill>
          <a:ln>
            <a:solidFill>
              <a:schemeClr val="tx1"/>
            </a:solidFill>
          </a:ln>
        </p:spPr>
        <p:txBody>
          <a:bodyPr vert="horz" wrap="square" lIns="68580" tIns="34290" rIns="68580" bIns="34290" numCol="1" anchor="t" anchorCtr="0" compatLnSpc="1"/>
          <a:lstStyle/>
          <a:p>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63" name="Freeform 5"/>
          <p:cNvSpPr/>
          <p:nvPr>
            <p:custDataLst>
              <p:tags r:id="rId7"/>
            </p:custDataLst>
          </p:nvPr>
        </p:nvSpPr>
        <p:spPr bwMode="auto">
          <a:xfrm>
            <a:off x="5088167" y="2952259"/>
            <a:ext cx="2716206" cy="45720"/>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accent1"/>
          </a:solidFill>
          <a:ln>
            <a:solidFill>
              <a:schemeClr val="tx1"/>
            </a:solidFill>
          </a:ln>
        </p:spPr>
        <p:txBody>
          <a:bodyPr vert="horz" wrap="square" lIns="68580" tIns="34290" rIns="68580" bIns="34290" numCol="1" anchor="t" anchorCtr="0" compatLnSpc="1"/>
          <a:lstStyle/>
          <a:p>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64" name="Freeform 5"/>
          <p:cNvSpPr/>
          <p:nvPr>
            <p:custDataLst>
              <p:tags r:id="rId8"/>
            </p:custDataLst>
          </p:nvPr>
        </p:nvSpPr>
        <p:spPr bwMode="auto">
          <a:xfrm>
            <a:off x="5063107" y="3626713"/>
            <a:ext cx="2716206" cy="45720"/>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accent1"/>
          </a:solidFill>
          <a:ln>
            <a:solidFill>
              <a:schemeClr val="tx1"/>
            </a:solidFill>
          </a:ln>
        </p:spPr>
        <p:txBody>
          <a:bodyPr vert="horz" wrap="square" lIns="68580" tIns="34290" rIns="68580" bIns="34290" numCol="1" anchor="t" anchorCtr="0" compatLnSpc="1"/>
          <a:lstStyle/>
          <a:p>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65" name="文本框 104"/>
          <p:cNvSpPr txBox="1"/>
          <p:nvPr>
            <p:custDataLst>
              <p:tags r:id="rId9"/>
            </p:custDataLst>
          </p:nvPr>
        </p:nvSpPr>
        <p:spPr>
          <a:xfrm>
            <a:off x="4733138" y="1119237"/>
            <a:ext cx="370935" cy="437515"/>
          </a:xfrm>
          <a:prstGeom prst="rect">
            <a:avLst/>
          </a:prstGeom>
          <a:noFill/>
          <a:ln w="19050">
            <a:solidFill>
              <a:schemeClr val="tx1"/>
            </a:solidFill>
          </a:ln>
        </p:spPr>
        <p:txBody>
          <a:bodyPr wrap="square" lIns="68580" tIns="34290" rIns="68580" bIns="3429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rPr>
              <a:t>1</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66" name="文本框 105"/>
          <p:cNvSpPr txBox="1"/>
          <p:nvPr>
            <p:custDataLst>
              <p:tags r:id="rId10"/>
            </p:custDataLst>
          </p:nvPr>
        </p:nvSpPr>
        <p:spPr>
          <a:xfrm>
            <a:off x="4733138" y="1803313"/>
            <a:ext cx="370935" cy="437515"/>
          </a:xfrm>
          <a:prstGeom prst="rect">
            <a:avLst/>
          </a:prstGeom>
          <a:noFill/>
          <a:ln w="19050">
            <a:solidFill>
              <a:schemeClr val="tx1"/>
            </a:solidFill>
          </a:ln>
        </p:spPr>
        <p:txBody>
          <a:bodyPr wrap="square" lIns="68580" tIns="34290" rIns="68580" bIns="3429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rPr>
              <a:t>2</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67" name="文本框 106"/>
          <p:cNvSpPr txBox="1"/>
          <p:nvPr>
            <p:custDataLst>
              <p:tags r:id="rId11"/>
            </p:custDataLst>
          </p:nvPr>
        </p:nvSpPr>
        <p:spPr>
          <a:xfrm>
            <a:off x="4733138" y="2536715"/>
            <a:ext cx="370935" cy="437515"/>
          </a:xfrm>
          <a:prstGeom prst="rect">
            <a:avLst/>
          </a:prstGeom>
          <a:noFill/>
          <a:ln w="19050">
            <a:solidFill>
              <a:schemeClr val="tx1"/>
            </a:solidFill>
          </a:ln>
        </p:spPr>
        <p:txBody>
          <a:bodyPr wrap="square" lIns="68580" tIns="34290" rIns="68580" bIns="3429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rPr>
              <a:t>3</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68" name="文本框 107"/>
          <p:cNvSpPr txBox="1"/>
          <p:nvPr>
            <p:custDataLst>
              <p:tags r:id="rId12"/>
            </p:custDataLst>
          </p:nvPr>
        </p:nvSpPr>
        <p:spPr>
          <a:xfrm>
            <a:off x="4733138" y="3214003"/>
            <a:ext cx="370935" cy="437515"/>
          </a:xfrm>
          <a:prstGeom prst="rect">
            <a:avLst/>
          </a:prstGeom>
          <a:noFill/>
          <a:ln w="19050">
            <a:solidFill>
              <a:schemeClr val="tx1"/>
            </a:solidFill>
          </a:ln>
        </p:spPr>
        <p:txBody>
          <a:bodyPr wrap="square" lIns="68580" tIns="34290" rIns="68580" bIns="3429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rPr>
              <a:t>4</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pic>
        <p:nvPicPr>
          <p:cNvPr id="4" name="图片 3" descr="QQ图片20240602010236"/>
          <p:cNvPicPr>
            <a:picLocks noChangeAspect="1"/>
          </p:cNvPicPr>
          <p:nvPr/>
        </p:nvPicPr>
        <p:blipFill>
          <a:blip r:embed="rId13"/>
          <a:stretch>
            <a:fillRect/>
          </a:stretch>
        </p:blipFill>
        <p:spPr>
          <a:xfrm>
            <a:off x="359410" y="2392045"/>
            <a:ext cx="3754120" cy="1897380"/>
          </a:xfrm>
          <a:prstGeom prst="rect">
            <a:avLst/>
          </a:prstGeom>
        </p:spPr>
      </p:pic>
      <p:sp>
        <p:nvSpPr>
          <p:cNvPr id="10" name="云形 9"/>
          <p:cNvSpPr/>
          <p:nvPr/>
        </p:nvSpPr>
        <p:spPr>
          <a:xfrm>
            <a:off x="1043305" y="699770"/>
            <a:ext cx="2484755" cy="1728470"/>
          </a:xfrm>
          <a:prstGeom prst="cloud">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1079500" y="1119505"/>
            <a:ext cx="2235200" cy="702310"/>
          </a:xfrm>
          <a:prstGeom prst="rect">
            <a:avLst/>
          </a:prstGeom>
          <a:noFill/>
        </p:spPr>
        <p:txBody>
          <a:bodyPr wrap="square" rtlCol="0">
            <a:noAutofit/>
          </a:bodyPr>
          <a:p>
            <a:pPr algn="ctr"/>
            <a:r>
              <a:rPr lang="zh-CN" altLang="en-US" sz="4400" dirty="0">
                <a:solidFill>
                  <a:schemeClr val="bg1"/>
                </a:solidFill>
                <a:latin typeface="微软雅黑" panose="020B0503020204020204" pitchFamily="34" charset="-122"/>
                <a:ea typeface="微软雅黑" panose="020B0503020204020204" pitchFamily="34" charset="-122"/>
                <a:sym typeface="+mn-ea"/>
              </a:rPr>
              <a:t>目</a:t>
            </a:r>
            <a:r>
              <a:rPr lang="en-US" altLang="zh-CN" sz="4400" dirty="0">
                <a:solidFill>
                  <a:schemeClr val="bg1"/>
                </a:solidFill>
                <a:latin typeface="微软雅黑" panose="020B0503020204020204" pitchFamily="34" charset="-122"/>
                <a:ea typeface="微软雅黑" panose="020B0503020204020204" pitchFamily="34" charset="-122"/>
                <a:sym typeface="+mn-ea"/>
              </a:rPr>
              <a:t>  </a:t>
            </a:r>
            <a:r>
              <a:rPr lang="zh-CN" altLang="en-US" sz="4400" dirty="0">
                <a:solidFill>
                  <a:schemeClr val="bg1"/>
                </a:solidFill>
                <a:latin typeface="微软雅黑" panose="020B0503020204020204" pitchFamily="34" charset="-122"/>
                <a:ea typeface="微软雅黑" panose="020B0503020204020204" pitchFamily="34" charset="-122"/>
                <a:sym typeface="+mn-ea"/>
              </a:rPr>
              <a:t>录</a:t>
            </a:r>
            <a:endParaRPr lang="zh-CN" altLang="en-US" sz="4000" dirty="0">
              <a:solidFill>
                <a:schemeClr val="bg1"/>
              </a:solidFill>
              <a:latin typeface="微软雅黑" panose="020B0503020204020204" pitchFamily="34" charset="-122"/>
              <a:ea typeface="微软雅黑" panose="020B0503020204020204" pitchFamily="34" charset="-122"/>
            </a:endParaRPr>
          </a:p>
          <a:p>
            <a:pPr algn="ctr"/>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57" grpId="0"/>
      <p:bldP spid="58" grpId="0"/>
      <p:bldP spid="59" grpId="0"/>
      <p:bldP spid="60" grpId="0"/>
      <p:bldP spid="61" grpId="0" animBg="1"/>
      <p:bldP spid="62" grpId="0" animBg="1"/>
      <p:bldP spid="63" grpId="0" animBg="1"/>
      <p:bldP spid="64" grpId="0" animBg="1"/>
      <p:bldP spid="65" grpId="0" animBg="1"/>
      <p:bldP spid="66" grpId="0" animBg="1"/>
      <p:bldP spid="67" grpId="0" animBg="1"/>
      <p:bldP spid="68" grpId="0" animBg="1"/>
      <p:bldP spid="57" grpId="1"/>
      <p:bldP spid="58" grpId="1"/>
      <p:bldP spid="59" grpId="1"/>
      <p:bldP spid="60" grpId="1"/>
      <p:bldP spid="61" grpId="1" animBg="1"/>
      <p:bldP spid="62" grpId="1" animBg="1"/>
      <p:bldP spid="63" grpId="1" animBg="1"/>
      <p:bldP spid="64" grpId="1" animBg="1"/>
      <p:bldP spid="65" grpId="1" animBg="1"/>
      <p:bldP spid="66" grpId="1" animBg="1"/>
      <p:bldP spid="67" grpId="1" animBg="1"/>
      <p:bldP spid="6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图片 466" descr="IMG_0682"/>
          <p:cNvPicPr>
            <a:picLocks noChangeAspect="1"/>
          </p:cNvPicPr>
          <p:nvPr/>
        </p:nvPicPr>
        <p:blipFill>
          <a:blip r:embed="rId1"/>
          <a:stretch>
            <a:fillRect/>
          </a:stretch>
        </p:blipFill>
        <p:spPr>
          <a:xfrm>
            <a:off x="-108585" y="-92075"/>
            <a:ext cx="7170420" cy="4124960"/>
          </a:xfrm>
          <a:prstGeom prst="rect">
            <a:avLst/>
          </a:prstGeom>
        </p:spPr>
      </p:pic>
      <p:sp>
        <p:nvSpPr>
          <p:cNvPr id="468" name="矩形 467"/>
          <p:cNvSpPr/>
          <p:nvPr/>
        </p:nvSpPr>
        <p:spPr>
          <a:xfrm>
            <a:off x="1907540" y="2716530"/>
            <a:ext cx="5405755" cy="1369695"/>
          </a:xfrm>
          <a:prstGeom prst="rect">
            <a:avLst/>
          </a:prstGeom>
          <a:noFill/>
          <a:ln>
            <a:noFill/>
          </a:ln>
        </p:spPr>
        <p:txBody>
          <a:bodyPr wrap="none" rtlCol="0" anchor="t">
            <a:noAutofit/>
          </a:bodyPr>
          <a:p>
            <a:pPr algn="ctr"/>
            <a:r>
              <a:rPr lang="en-US" altLang="zh-CN" sz="8800" b="1">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altLang="zh-CN" sz="88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5"/>
          <p:cNvSpPr txBox="1"/>
          <p:nvPr/>
        </p:nvSpPr>
        <p:spPr>
          <a:xfrm>
            <a:off x="4485005" y="2140585"/>
            <a:ext cx="2108200" cy="549275"/>
          </a:xfrm>
          <a:prstGeom prst="rect">
            <a:avLst/>
          </a:prstGeom>
          <a:noFill/>
        </p:spPr>
        <p:txBody>
          <a:bodyPr wrap="none" lIns="68580" tIns="34290" rIns="68580" bIns="34290" rtlCol="0">
            <a:noAutofit/>
          </a:bodyPr>
          <a:lstStyle/>
          <a:p>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团队介绍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4067810" y="1132205"/>
            <a:ext cx="2942590" cy="930275"/>
          </a:xfrm>
          <a:prstGeom prst="rect">
            <a:avLst/>
          </a:prstGeom>
          <a:noFill/>
          <a:ln>
            <a:noFill/>
          </a:ln>
        </p:spPr>
        <p:txBody>
          <a:bodyPr wrap="square">
            <a:no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第一部分</a:t>
            </a:r>
            <a:endParaRPr lang="zh-CN" altLang="en-US" sz="4400" dirty="0">
              <a:solidFill>
                <a:schemeClr val="bg1"/>
              </a:solidFill>
              <a:latin typeface="微软雅黑" panose="020B0503020204020204" pitchFamily="34" charset="-122"/>
              <a:ea typeface="微软雅黑" panose="020B0503020204020204" pitchFamily="34" charset="-122"/>
            </a:endParaRPr>
          </a:p>
        </p:txBody>
      </p:sp>
      <p:pic>
        <p:nvPicPr>
          <p:cNvPr id="2" name="图片 1" descr="IMG_0683"/>
          <p:cNvPicPr>
            <a:picLocks noChangeAspect="1"/>
          </p:cNvPicPr>
          <p:nvPr/>
        </p:nvPicPr>
        <p:blipFill>
          <a:blip r:embed="rId1"/>
          <a:stretch>
            <a:fillRect/>
          </a:stretch>
        </p:blipFill>
        <p:spPr>
          <a:xfrm>
            <a:off x="575310" y="988060"/>
            <a:ext cx="3131820" cy="3158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29" grpId="1"/>
      <p:bldP spid="3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2699385" y="1240790"/>
            <a:ext cx="1039495"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蔡典</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3" name="文本框 80"/>
          <p:cNvSpPr txBox="1"/>
          <p:nvPr/>
        </p:nvSpPr>
        <p:spPr>
          <a:xfrm>
            <a:off x="935355" y="2608580"/>
            <a:ext cx="1416685"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刘晨语</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4" name="文本框 80"/>
          <p:cNvSpPr txBox="1"/>
          <p:nvPr/>
        </p:nvSpPr>
        <p:spPr>
          <a:xfrm>
            <a:off x="3168015" y="4080510"/>
            <a:ext cx="1416685"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吴惠琴</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5" name="文本框 80"/>
          <p:cNvSpPr txBox="1"/>
          <p:nvPr/>
        </p:nvSpPr>
        <p:spPr>
          <a:xfrm>
            <a:off x="5400040" y="1204595"/>
            <a:ext cx="814070"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鲁烨</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0" name="文本框 80"/>
          <p:cNvSpPr txBox="1"/>
          <p:nvPr/>
        </p:nvSpPr>
        <p:spPr>
          <a:xfrm>
            <a:off x="6732270" y="2644140"/>
            <a:ext cx="1416685"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刘静诗</a:t>
            </a:r>
            <a:endParaRPr lang="zh-CN" altLang="en-US" sz="24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1356360" cy="437515"/>
          </a:xfrm>
          <a:prstGeom prst="rect">
            <a:avLst/>
          </a:prstGeom>
          <a:noFill/>
        </p:spPr>
        <p:txBody>
          <a:bodyPr wrap="non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团队介绍</a:t>
            </a:r>
            <a:endParaRPr lang="zh-CN" altLang="en-US" sz="2400" dirty="0">
              <a:solidFill>
                <a:schemeClr val="tx1"/>
              </a:solidFill>
              <a:latin typeface="微软雅黑" panose="020B0503020204020204" pitchFamily="34" charset="-122"/>
              <a:ea typeface="微软雅黑" panose="020B0503020204020204" pitchFamily="34" charset="-122"/>
            </a:endParaRPr>
          </a:p>
        </p:txBody>
      </p:sp>
      <p:pic>
        <p:nvPicPr>
          <p:cNvPr id="5" name="图片 4" descr="QQ图片20240602010236"/>
          <p:cNvPicPr>
            <a:picLocks noChangeAspect="1"/>
          </p:cNvPicPr>
          <p:nvPr/>
        </p:nvPicPr>
        <p:blipFill>
          <a:blip r:embed="rId4"/>
          <a:stretch>
            <a:fillRect/>
          </a:stretch>
        </p:blipFill>
        <p:spPr>
          <a:xfrm>
            <a:off x="2303780" y="1600200"/>
            <a:ext cx="4240530" cy="2143760"/>
          </a:xfrm>
          <a:prstGeom prst="rect">
            <a:avLst/>
          </a:prstGeom>
        </p:spPr>
      </p:pic>
      <p:sp>
        <p:nvSpPr>
          <p:cNvPr id="2" name="文本框 80"/>
          <p:cNvSpPr txBox="1"/>
          <p:nvPr/>
        </p:nvSpPr>
        <p:spPr>
          <a:xfrm>
            <a:off x="5112385" y="4084320"/>
            <a:ext cx="1416685" cy="437515"/>
          </a:xfrm>
          <a:prstGeom prst="rect">
            <a:avLst/>
          </a:prstGeom>
          <a:noFill/>
        </p:spPr>
        <p:txBody>
          <a:bodyPr wrap="squar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李思琪</a:t>
            </a:r>
            <a:endParaRPr lang="zh-CN" altLang="en-US" sz="2400" dirty="0">
              <a:solidFill>
                <a:schemeClr val="tx1"/>
              </a:solidFill>
              <a:latin typeface="微软雅黑" panose="020B0503020204020204" pitchFamily="34" charset="-122"/>
              <a:ea typeface="微软雅黑" panose="020B0503020204020204" pitchFamily="34" charset="-122"/>
            </a:endParaRPr>
          </a:p>
        </p:txBody>
      </p:sp>
      <p:pic>
        <p:nvPicPr>
          <p:cNvPr id="4" name="图片 3" descr="QQ图片20240602014442"/>
          <p:cNvPicPr>
            <a:picLocks noChangeAspect="1"/>
          </p:cNvPicPr>
          <p:nvPr/>
        </p:nvPicPr>
        <p:blipFill>
          <a:blip r:embed="rId5"/>
          <a:srcRect l="9575" r="64395"/>
          <a:stretch>
            <a:fillRect/>
          </a:stretch>
        </p:blipFill>
        <p:spPr>
          <a:xfrm rot="1740000">
            <a:off x="159385" y="-115570"/>
            <a:ext cx="760730" cy="15970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P spid="30" grpId="0"/>
      <p:bldP spid="30" grpId="1"/>
      <p:bldP spid="57" grpId="0"/>
      <p:bldP spid="23" grpId="0"/>
      <p:bldP spid="24" grpId="0"/>
      <p:bldP spid="25" grpId="0"/>
      <p:bldP spid="57" grpId="1"/>
      <p:bldP spid="23" grpId="1"/>
      <p:bldP spid="24" grpId="1"/>
      <p:bldP spid="25"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211"/>
          <p:cNvSpPr>
            <a:spLocks noEditPoints="1"/>
          </p:cNvSpPr>
          <p:nvPr/>
        </p:nvSpPr>
        <p:spPr bwMode="auto">
          <a:xfrm>
            <a:off x="2267585" y="2356485"/>
            <a:ext cx="1151890" cy="1637030"/>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tx1"/>
          </a:solidFill>
          <a:ln w="0">
            <a:noFill/>
            <a:prstDash val="solid"/>
            <a:round/>
          </a:ln>
        </p:spPr>
        <p:txBody>
          <a:bodyPr vert="horz" wrap="square" lIns="91440" tIns="45720" rIns="91440" bIns="45720" numCol="1" anchor="t" anchorCtr="0" compatLnSpc="1"/>
          <a:lstStyle/>
          <a:p>
            <a:endParaRPr lang="zh-CN" altLang="en-US">
              <a:solidFill>
                <a:schemeClr val="tx1"/>
              </a:solidFill>
            </a:endParaRPr>
          </a:p>
        </p:txBody>
      </p:sp>
      <p:sp>
        <p:nvSpPr>
          <p:cNvPr id="52" name="矩形 51"/>
          <p:cNvSpPr/>
          <p:nvPr/>
        </p:nvSpPr>
        <p:spPr>
          <a:xfrm>
            <a:off x="2592070" y="2896870"/>
            <a:ext cx="619125" cy="561975"/>
          </a:xfrm>
          <a:prstGeom prst="rect">
            <a:avLst/>
          </a:prstGeom>
        </p:spPr>
        <p:txBody>
          <a:bodyPr wrap="none" lIns="68580" tIns="34290" rIns="68580" bIns="34290">
            <a:spAutoFit/>
          </a:bodyPr>
          <a:lstStyle/>
          <a:p>
            <a:r>
              <a:rPr lang="en-US" altLang="zh-CN" sz="3200" dirty="0">
                <a:solidFill>
                  <a:schemeClr val="tx1"/>
                </a:solidFill>
                <a:latin typeface="微软雅黑" panose="020B0503020204020204" pitchFamily="34" charset="-122"/>
                <a:ea typeface="微软雅黑" panose="020B0503020204020204" pitchFamily="34" charset="-122"/>
              </a:rPr>
              <a:t>02</a:t>
            </a:r>
            <a:endParaRPr lang="en-US" altLang="zh-CN" sz="3200" dirty="0">
              <a:solidFill>
                <a:schemeClr val="tx1"/>
              </a:solidFill>
              <a:latin typeface="微软雅黑" panose="020B0503020204020204" pitchFamily="34" charset="-122"/>
              <a:ea typeface="微软雅黑" panose="020B0503020204020204" pitchFamily="34" charset="-122"/>
            </a:endParaRPr>
          </a:p>
        </p:txBody>
      </p:sp>
      <p:pic>
        <p:nvPicPr>
          <p:cNvPr id="2" name="图片 1" descr="IMG_0684"/>
          <p:cNvPicPr>
            <a:picLocks noChangeAspect="1"/>
          </p:cNvPicPr>
          <p:nvPr/>
        </p:nvPicPr>
        <p:blipFill>
          <a:blip r:embed="rId1"/>
          <a:stretch>
            <a:fillRect/>
          </a:stretch>
        </p:blipFill>
        <p:spPr>
          <a:xfrm>
            <a:off x="791845" y="669925"/>
            <a:ext cx="2082800" cy="2788920"/>
          </a:xfrm>
          <a:prstGeom prst="rect">
            <a:avLst/>
          </a:prstGeom>
        </p:spPr>
      </p:pic>
      <p:sp>
        <p:nvSpPr>
          <p:cNvPr id="29" name="文本框 25"/>
          <p:cNvSpPr txBox="1"/>
          <p:nvPr/>
        </p:nvSpPr>
        <p:spPr>
          <a:xfrm>
            <a:off x="4485005" y="2140585"/>
            <a:ext cx="2108200" cy="549275"/>
          </a:xfrm>
          <a:prstGeom prst="rect">
            <a:avLst/>
          </a:prstGeom>
          <a:noFill/>
        </p:spPr>
        <p:txBody>
          <a:bodyPr wrap="none" lIns="68580" tIns="34290" rIns="68580" bIns="34290" rtlCol="0">
            <a:noAutofit/>
          </a:bodyPr>
          <a:p>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游戏介绍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4067810" y="1132205"/>
            <a:ext cx="2942590" cy="930275"/>
          </a:xfrm>
          <a:prstGeom prst="rect">
            <a:avLst/>
          </a:prstGeom>
          <a:noFill/>
          <a:ln>
            <a:noFill/>
          </a:ln>
        </p:spPr>
        <p:txBody>
          <a:bodyPr wrap="square">
            <a:noAutofit/>
          </a:bodyPr>
          <a:p>
            <a:pPr algn="ctr"/>
            <a:r>
              <a:rPr lang="zh-CN" altLang="en-US" sz="4400" dirty="0">
                <a:solidFill>
                  <a:schemeClr val="bg1"/>
                </a:solidFill>
                <a:latin typeface="微软雅黑" panose="020B0503020204020204" pitchFamily="34" charset="-122"/>
                <a:ea typeface="微软雅黑" panose="020B0503020204020204" pitchFamily="34" charset="-122"/>
              </a:rPr>
              <a:t>第</a:t>
            </a:r>
            <a:r>
              <a:rPr lang="zh-CN" altLang="en-US" sz="4400" dirty="0">
                <a:solidFill>
                  <a:schemeClr val="bg1"/>
                </a:solidFill>
                <a:latin typeface="微软雅黑" panose="020B0503020204020204" pitchFamily="34" charset="-122"/>
                <a:ea typeface="微软雅黑" panose="020B0503020204020204" pitchFamily="34" charset="-122"/>
              </a:rPr>
              <a:t>二部分</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4" grpId="1" animBg="1"/>
      <p:bldP spid="52" grpId="0"/>
      <p:bldP spid="52" grpId="1"/>
      <p:bldP spid="29" grpId="0"/>
      <p:bldP spid="30" grpId="0"/>
      <p:bldP spid="29" grpId="1"/>
      <p:bldP spid="3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1356360" cy="437515"/>
          </a:xfrm>
          <a:prstGeom prst="rect">
            <a:avLst/>
          </a:prstGeom>
          <a:noFill/>
        </p:spPr>
        <p:txBody>
          <a:bodyPr wrap="non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游戏介绍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8" name="文本框 80"/>
          <p:cNvSpPr txBox="1"/>
          <p:nvPr/>
        </p:nvSpPr>
        <p:spPr>
          <a:xfrm>
            <a:off x="5112385" y="2032000"/>
            <a:ext cx="3591560" cy="1746250"/>
          </a:xfrm>
          <a:prstGeom prst="rect">
            <a:avLst/>
          </a:prstGeom>
          <a:noFill/>
        </p:spPr>
        <p:txBody>
          <a:bodyPr wrap="square" lIns="68580" tIns="34290" rIns="68580" bIns="34290" rtlCol="0">
            <a:noAutofit/>
          </a:bodyPr>
          <a:p>
            <a:pPr indent="457200"/>
            <a:r>
              <a:rPr lang="zh-CN" altLang="en-US" sz="1600" dirty="0">
                <a:solidFill>
                  <a:schemeClr val="tx1"/>
                </a:solidFill>
                <a:latin typeface="微软雅黑" panose="020B0503020204020204" pitchFamily="34" charset="-122"/>
                <a:ea typeface="微软雅黑" panose="020B0503020204020204" pitchFamily="34" charset="-122"/>
              </a:rPr>
              <a:t>在连连看这款游戏中，玩家可以通过点击操作两个相同图片且图片之间没有路径阻碍时完成消除图片。不作操作时，时间条会不断减少。通关条件是在限时时间内消除所有的图片。通关成功即可进入下一关。时间结束还未完成消除所有图片视为游戏失败。</a:t>
            </a:r>
            <a:endParaRPr lang="zh-CN" altLang="en-US" sz="1600" dirty="0">
              <a:solidFill>
                <a:schemeClr val="tx1"/>
              </a:solidFill>
              <a:latin typeface="微软雅黑" panose="020B0503020204020204" pitchFamily="34" charset="-122"/>
              <a:ea typeface="微软雅黑" panose="020B0503020204020204" pitchFamily="34" charset="-122"/>
            </a:endParaRPr>
          </a:p>
          <a:p>
            <a:pPr indent="457200"/>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pic>
        <p:nvPicPr>
          <p:cNvPr id="2" name="图片 1" descr="QQ图片20240603085150"/>
          <p:cNvPicPr>
            <a:picLocks noChangeAspect="1"/>
          </p:cNvPicPr>
          <p:nvPr/>
        </p:nvPicPr>
        <p:blipFill>
          <a:blip r:embed="rId5"/>
          <a:srcRect r="21460"/>
          <a:stretch>
            <a:fillRect/>
          </a:stretch>
        </p:blipFill>
        <p:spPr>
          <a:xfrm>
            <a:off x="395605" y="1348105"/>
            <a:ext cx="4392295" cy="30118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2807970" y="1431290"/>
            <a:ext cx="619125" cy="560705"/>
          </a:xfrm>
          <a:prstGeom prst="rect">
            <a:avLst/>
          </a:prstGeom>
        </p:spPr>
        <p:txBody>
          <a:bodyPr wrap="square" lIns="68580" tIns="34290" rIns="68580" bIns="34290">
            <a:spAutoFit/>
          </a:bodyPr>
          <a:lstStyle/>
          <a:p>
            <a:r>
              <a:rPr lang="en-US" altLang="zh-CN" sz="3200" dirty="0">
                <a:ln>
                  <a:solidFill>
                    <a:schemeClr val="tx1"/>
                  </a:solidFill>
                </a:ln>
                <a:solidFill>
                  <a:schemeClr val="tx1"/>
                </a:solidFill>
                <a:latin typeface="微软雅黑" panose="020B0503020204020204" pitchFamily="34" charset="-122"/>
                <a:ea typeface="微软雅黑" panose="020B0503020204020204" pitchFamily="34" charset="-122"/>
              </a:rPr>
              <a:t>03</a:t>
            </a:r>
            <a:endParaRPr lang="en-US" altLang="zh-CN" sz="3200" dirty="0">
              <a:ln>
                <a:solidFill>
                  <a:schemeClr val="tx1"/>
                </a:solidFill>
              </a:ln>
              <a:solidFill>
                <a:schemeClr val="tx1"/>
              </a:solidFill>
              <a:latin typeface="微软雅黑" panose="020B0503020204020204" pitchFamily="34" charset="-122"/>
              <a:ea typeface="微软雅黑" panose="020B0503020204020204" pitchFamily="34" charset="-122"/>
            </a:endParaRPr>
          </a:p>
        </p:txBody>
      </p:sp>
      <p:sp>
        <p:nvSpPr>
          <p:cNvPr id="4" name="太阳形 3"/>
          <p:cNvSpPr/>
          <p:nvPr/>
        </p:nvSpPr>
        <p:spPr>
          <a:xfrm>
            <a:off x="2336800" y="915670"/>
            <a:ext cx="1570990" cy="1666875"/>
          </a:xfrm>
          <a:prstGeom prst="sun">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tx1"/>
                </a:solidFill>
              </a:ln>
              <a:solidFill>
                <a:schemeClr val="tx1"/>
              </a:solidFill>
            </a:endParaRPr>
          </a:p>
        </p:txBody>
      </p:sp>
      <p:pic>
        <p:nvPicPr>
          <p:cNvPr id="3" name="图片 2" descr="QQ图片20240602012902"/>
          <p:cNvPicPr>
            <a:picLocks noChangeAspect="1"/>
          </p:cNvPicPr>
          <p:nvPr/>
        </p:nvPicPr>
        <p:blipFill>
          <a:blip r:embed="rId1"/>
          <a:stretch>
            <a:fillRect/>
          </a:stretch>
        </p:blipFill>
        <p:spPr>
          <a:xfrm>
            <a:off x="935355" y="1059815"/>
            <a:ext cx="2353310" cy="3357880"/>
          </a:xfrm>
          <a:prstGeom prst="rect">
            <a:avLst/>
          </a:prstGeom>
        </p:spPr>
      </p:pic>
      <p:sp>
        <p:nvSpPr>
          <p:cNvPr id="2" name="文本框 25"/>
          <p:cNvSpPr txBox="1"/>
          <p:nvPr/>
        </p:nvSpPr>
        <p:spPr>
          <a:xfrm>
            <a:off x="4058285" y="2140585"/>
            <a:ext cx="2108200" cy="549275"/>
          </a:xfrm>
          <a:prstGeom prst="rect">
            <a:avLst/>
          </a:prstGeom>
          <a:noFill/>
        </p:spPr>
        <p:txBody>
          <a:bodyPr wrap="none" lIns="68580" tIns="34290" rIns="68580" bIns="34290" rtlCol="0">
            <a:noAutofit/>
          </a:bodyPr>
          <a:lstStyle/>
          <a:p>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功能设计与</a:t>
            </a:r>
            <a:r>
              <a:rPr lang="zh-CN" altLang="en-US" sz="2400" dirty="0">
                <a:solidFill>
                  <a:schemeClr val="tx1"/>
                </a:solidFill>
                <a:latin typeface="微软雅黑" panose="020B0503020204020204" pitchFamily="34" charset="-122"/>
                <a:ea typeface="微软雅黑" panose="020B0503020204020204" pitchFamily="34" charset="-122"/>
              </a:rPr>
              <a:t>实现</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4067810" y="1132205"/>
            <a:ext cx="2942590" cy="930275"/>
          </a:xfrm>
          <a:prstGeom prst="rect">
            <a:avLst/>
          </a:prstGeom>
          <a:noFill/>
          <a:ln>
            <a:noFill/>
          </a:ln>
        </p:spPr>
        <p:txBody>
          <a:bodyPr wrap="square">
            <a:no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第</a:t>
            </a:r>
            <a:r>
              <a:rPr lang="zh-CN" altLang="en-US" sz="4400" dirty="0">
                <a:solidFill>
                  <a:schemeClr val="bg1"/>
                </a:solidFill>
                <a:latin typeface="微软雅黑" panose="020B0503020204020204" pitchFamily="34" charset="-122"/>
                <a:ea typeface="微软雅黑" panose="020B0503020204020204" pitchFamily="34" charset="-122"/>
              </a:rPr>
              <a:t>三部分</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P spid="5" grpId="0"/>
      <p:bldP spid="2" grpId="1"/>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a:solidFill>
            <a:schemeClr val="tx1"/>
          </a:solidFill>
        </p:spPr>
      </p:pic>
      <p:sp>
        <p:nvSpPr>
          <p:cNvPr id="29" name="文本框 25"/>
          <p:cNvSpPr txBox="1"/>
          <p:nvPr>
            <p:custDataLst>
              <p:tags r:id="rId3"/>
            </p:custDataLst>
          </p:nvPr>
        </p:nvSpPr>
        <p:spPr>
          <a:xfrm>
            <a:off x="863441" y="160325"/>
            <a:ext cx="2270760" cy="437515"/>
          </a:xfrm>
          <a:prstGeom prst="rect">
            <a:avLst/>
          </a:prstGeom>
          <a:noFill/>
        </p:spPr>
        <p:txBody>
          <a:bodyPr wrap="none" lIns="68580" tIns="34290" rIns="68580" bIns="34290" rtlCol="0">
            <a:spAutoFit/>
          </a:bodyPr>
          <a:p>
            <a:r>
              <a:rPr lang="zh-CN" altLang="en-US" sz="2400" dirty="0">
                <a:solidFill>
                  <a:schemeClr val="tx1"/>
                </a:solidFill>
                <a:latin typeface="微软雅黑" panose="020B0503020204020204" pitchFamily="34" charset="-122"/>
                <a:ea typeface="微软雅黑" panose="020B0503020204020204" pitchFamily="34" charset="-122"/>
              </a:rPr>
              <a:t>功能设计与实现</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3887470" y="3580765"/>
            <a:ext cx="4389120" cy="269875"/>
          </a:xfrm>
          <a:prstGeom prst="rect">
            <a:avLst/>
          </a:prstGeom>
          <a:noFill/>
        </p:spPr>
        <p:txBody>
          <a:bodyPr wrap="square" lIns="68580" tIns="34290" rIns="68580" bIns="34290" rtlCol="0">
            <a:noAutofit/>
          </a:bodyPr>
          <a:lstStyle/>
          <a:p>
            <a:pPr lvl="0" algn="l">
              <a:lnSpc>
                <a:spcPct val="100000"/>
              </a:lnSpc>
              <a:spcAft>
                <a:spcPts val="0"/>
              </a:spcAft>
              <a:buClrTx/>
              <a:buSzTx/>
              <a:buNone/>
            </a:pPr>
            <a:r>
              <a:rPr lang="zh-CN" altLang="en-US" sz="1400" dirty="0">
                <a:solidFill>
                  <a:schemeClr val="tx1"/>
                </a:solidFill>
                <a:latin typeface="微软雅黑" panose="020B0503020204020204" pitchFamily="34" charset="-122"/>
                <a:ea typeface="微软雅黑" panose="020B0503020204020204" pitchFamily="34" charset="-122"/>
                <a:sym typeface="+mn-ea"/>
              </a:rPr>
              <a:t>增加了排行榜，可以进行游戏排名，显示当前分数</a:t>
            </a:r>
            <a:endParaRPr lang="zh-CN" altLang="en-US" sz="1400" dirty="0">
              <a:solidFill>
                <a:schemeClr val="tx1"/>
              </a:solidFill>
              <a:latin typeface="微软雅黑" panose="020B0503020204020204" pitchFamily="34" charset="-122"/>
              <a:ea typeface="微软雅黑" panose="020B0503020204020204" pitchFamily="34" charset="-122"/>
            </a:endParaRPr>
          </a:p>
          <a:p>
            <a:pPr lvl="0" algn="l">
              <a:lnSpc>
                <a:spcPct val="100000"/>
              </a:lnSpc>
              <a:spcAft>
                <a:spcPts val="0"/>
              </a:spcAft>
              <a:buClrTx/>
              <a:buSzTx/>
              <a:buNone/>
            </a:pP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文本框 111"/>
          <p:cNvSpPr txBox="1"/>
          <p:nvPr/>
        </p:nvSpPr>
        <p:spPr>
          <a:xfrm>
            <a:off x="3888105" y="2824480"/>
            <a:ext cx="5140325" cy="312420"/>
          </a:xfrm>
          <a:prstGeom prst="rect">
            <a:avLst/>
          </a:prstGeom>
          <a:noFill/>
        </p:spPr>
        <p:txBody>
          <a:bodyPr wrap="square" lIns="68580" tIns="34290" rIns="68580" bIns="34290" rtlCol="0">
            <a:noAutofit/>
          </a:bodyPr>
          <a:lstStyle/>
          <a:p>
            <a:r>
              <a:rPr lang="zh-CN" altLang="en-US" sz="1400" dirty="0">
                <a:solidFill>
                  <a:schemeClr val="tx1"/>
                </a:solidFill>
                <a:latin typeface="微软雅黑" panose="020B0503020204020204" pitchFamily="34" charset="-122"/>
                <a:ea typeface="微软雅黑" panose="020B0503020204020204" pitchFamily="34" charset="-122"/>
                <a:sym typeface="+mn-ea"/>
              </a:rPr>
              <a:t>增加了选择游戏难度的窗口，能够让玩家一开始就可以选择难度</a:t>
            </a:r>
            <a:endParaRPr lang="zh-CN" altLang="en-US" sz="1400" dirty="0">
              <a:solidFill>
                <a:schemeClr val="tx1"/>
              </a:solidFill>
              <a:latin typeface="微软雅黑" panose="020B0503020204020204" pitchFamily="34" charset="-122"/>
              <a:ea typeface="微软雅黑" panose="020B0503020204020204" pitchFamily="34" charset="-122"/>
            </a:endParaRPr>
          </a:p>
          <a:p>
            <a:endParaRPr lang="zh-CN" altLang="en-US" sz="1400" b="1" dirty="0">
              <a:solidFill>
                <a:schemeClr val="tx1"/>
              </a:solidFill>
              <a:latin typeface="微软雅黑" panose="020B0503020204020204" pitchFamily="34" charset="-122"/>
              <a:ea typeface="微软雅黑" panose="020B0503020204020204" pitchFamily="34" charset="-122"/>
            </a:endParaRPr>
          </a:p>
        </p:txBody>
      </p:sp>
      <p:pic>
        <p:nvPicPr>
          <p:cNvPr id="17" name="图片 16" descr="IMG_0679"/>
          <p:cNvPicPr>
            <a:picLocks noChangeAspect="1"/>
          </p:cNvPicPr>
          <p:nvPr/>
        </p:nvPicPr>
        <p:blipFill>
          <a:blip r:embed="rId4"/>
          <a:stretch>
            <a:fillRect/>
          </a:stretch>
        </p:blipFill>
        <p:spPr>
          <a:xfrm>
            <a:off x="287655" y="1195705"/>
            <a:ext cx="2954655" cy="3453765"/>
          </a:xfrm>
          <a:prstGeom prst="rect">
            <a:avLst/>
          </a:prstGeom>
        </p:spPr>
      </p:pic>
      <p:pic>
        <p:nvPicPr>
          <p:cNvPr id="4" name="图片 3" descr="QQ图片20240602014442"/>
          <p:cNvPicPr>
            <a:picLocks noChangeAspect="1"/>
          </p:cNvPicPr>
          <p:nvPr/>
        </p:nvPicPr>
        <p:blipFill>
          <a:blip r:embed="rId5"/>
          <a:srcRect l="9575" r="64395"/>
          <a:stretch>
            <a:fillRect/>
          </a:stretch>
        </p:blipFill>
        <p:spPr>
          <a:xfrm rot="1740000">
            <a:off x="159385" y="-115570"/>
            <a:ext cx="760730" cy="1597025"/>
          </a:xfrm>
          <a:prstGeom prst="rect">
            <a:avLst/>
          </a:prstGeom>
        </p:spPr>
      </p:pic>
      <p:grpSp>
        <p:nvGrpSpPr>
          <p:cNvPr id="2" name="组合 1"/>
          <p:cNvGrpSpPr/>
          <p:nvPr/>
        </p:nvGrpSpPr>
        <p:grpSpPr>
          <a:xfrm>
            <a:off x="3271520" y="1229360"/>
            <a:ext cx="537845" cy="3420110"/>
            <a:chOff x="4592" y="2272"/>
            <a:chExt cx="847" cy="5386"/>
          </a:xfrm>
        </p:grpSpPr>
        <p:sp>
          <p:nvSpPr>
            <p:cNvPr id="82" name="圆角矩形 81"/>
            <p:cNvSpPr/>
            <p:nvPr/>
          </p:nvSpPr>
          <p:spPr>
            <a:xfrm>
              <a:off x="4599" y="3438"/>
              <a:ext cx="840" cy="83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3" name="圆角矩形 82"/>
            <p:cNvSpPr/>
            <p:nvPr/>
          </p:nvSpPr>
          <p:spPr>
            <a:xfrm>
              <a:off x="4599" y="4586"/>
              <a:ext cx="840" cy="83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7" name="Group 227"/>
            <p:cNvGrpSpPr>
              <a:grpSpLocks noChangeAspect="1"/>
            </p:cNvGrpSpPr>
            <p:nvPr/>
          </p:nvGrpSpPr>
          <p:grpSpPr bwMode="auto">
            <a:xfrm rot="0">
              <a:off x="4717" y="3556"/>
              <a:ext cx="510" cy="587"/>
              <a:chOff x="1024" y="313"/>
              <a:chExt cx="780" cy="898"/>
            </a:xfrm>
            <a:solidFill>
              <a:schemeClr val="accent4"/>
            </a:solidFill>
          </p:grpSpPr>
          <p:sp>
            <p:nvSpPr>
              <p:cNvPr id="85" name="Freeform 228"/>
              <p:cNvSpPr>
                <a:spLocks noEditPoints="1"/>
              </p:cNvSpPr>
              <p:nvPr>
                <p:custDataLst>
                  <p:tags r:id="rId6"/>
                </p:custDataLst>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6" name="Freeform 229"/>
              <p:cNvSpPr>
                <a:spLocks noEditPoints="1"/>
              </p:cNvSpPr>
              <p:nvPr>
                <p:custDataLst>
                  <p:tags r:id="rId7"/>
                </p:custDataLst>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Freeform 230"/>
              <p:cNvSpPr>
                <a:spLocks noEditPoints="1"/>
              </p:cNvSpPr>
              <p:nvPr>
                <p:custDataLst>
                  <p:tags r:id="rId8"/>
                </p:custDataLst>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8" name="Freeform 231"/>
              <p:cNvSpPr>
                <a:spLocks noEditPoints="1"/>
              </p:cNvSpPr>
              <p:nvPr>
                <p:custDataLst>
                  <p:tags r:id="rId9"/>
                </p:custDataLst>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solidFill>
                <a:schemeClr val="tx1"/>
              </a:solid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Freeform 232"/>
              <p:cNvSpPr/>
              <p:nvPr>
                <p:custDataLst>
                  <p:tags r:id="rId10"/>
                </p:custDataLst>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0" name="Freeform 233"/>
              <p:cNvSpPr/>
              <p:nvPr>
                <p:custDataLst>
                  <p:tags r:id="rId11"/>
                </p:custDataLst>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1" name="Freeform 234"/>
              <p:cNvSpPr/>
              <p:nvPr>
                <p:custDataLst>
                  <p:tags r:id="rId12"/>
                </p:custDataLst>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2" name="Freeform 235"/>
              <p:cNvSpPr/>
              <p:nvPr>
                <p:custDataLst>
                  <p:tags r:id="rId13"/>
                </p:custDataLst>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solidFill>
                <a:schemeClr val="tx1"/>
              </a:solid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3" name="Freeform 236"/>
              <p:cNvSpPr/>
              <p:nvPr>
                <p:custDataLst>
                  <p:tags r:id="rId14"/>
                </p:custDataLst>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15" name="Group 46"/>
            <p:cNvGrpSpPr>
              <a:grpSpLocks noChangeAspect="1"/>
            </p:cNvGrpSpPr>
            <p:nvPr/>
          </p:nvGrpSpPr>
          <p:grpSpPr bwMode="auto">
            <a:xfrm rot="0">
              <a:off x="4843" y="4723"/>
              <a:ext cx="323" cy="617"/>
              <a:chOff x="6072" y="1627"/>
              <a:chExt cx="333" cy="636"/>
            </a:xfrm>
            <a:solidFill>
              <a:schemeClr val="accent4"/>
            </a:solidFill>
          </p:grpSpPr>
          <p:sp>
            <p:nvSpPr>
              <p:cNvPr id="95" name="Freeform 47"/>
              <p:cNvSpPr>
                <a:spLocks noEditPoints="1"/>
              </p:cNvSpPr>
              <p:nvPr>
                <p:custDataLst>
                  <p:tags r:id="rId15"/>
                </p:custDataLst>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6" name="Freeform 48"/>
              <p:cNvSpPr>
                <a:spLocks noEditPoints="1"/>
              </p:cNvSpPr>
              <p:nvPr>
                <p:custDataLst>
                  <p:tags r:id="rId16"/>
                </p:custDataLst>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w="9525">
                <a:solidFill>
                  <a:schemeClr val="tx1"/>
                </a:solidFill>
                <a:round/>
              </a:ln>
            </p:spPr>
            <p:txBody>
              <a:bodyPr vert="horz" wrap="square" lIns="91440" tIns="45720" rIns="91440" bIns="4572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6" name="圆角矩形 5"/>
            <p:cNvSpPr/>
            <p:nvPr/>
          </p:nvSpPr>
          <p:spPr>
            <a:xfrm>
              <a:off x="4592" y="5704"/>
              <a:ext cx="840" cy="83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4599" y="6822"/>
              <a:ext cx="840" cy="83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599" y="2272"/>
              <a:ext cx="840" cy="83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0" name="图片 9" descr="狗狗"/>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64" y="2350"/>
              <a:ext cx="655" cy="655"/>
            </a:xfrm>
            <a:prstGeom prst="rect">
              <a:avLst/>
            </a:prstGeom>
          </p:spPr>
        </p:pic>
        <p:pic>
          <p:nvPicPr>
            <p:cNvPr id="11" name="图片 10" descr="神学"/>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17" y="5832"/>
              <a:ext cx="597" cy="597"/>
            </a:xfrm>
            <a:prstGeom prst="rect">
              <a:avLst/>
            </a:prstGeom>
          </p:spPr>
        </p:pic>
        <p:pic>
          <p:nvPicPr>
            <p:cNvPr id="12" name="图片 11" descr="枝叶"/>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49" y="6904"/>
              <a:ext cx="670" cy="670"/>
            </a:xfrm>
            <a:prstGeom prst="rect">
              <a:avLst/>
            </a:prstGeom>
          </p:spPr>
        </p:pic>
      </p:grpSp>
      <p:sp>
        <p:nvSpPr>
          <p:cNvPr id="13" name="文本框 12"/>
          <p:cNvSpPr txBox="1"/>
          <p:nvPr/>
        </p:nvSpPr>
        <p:spPr>
          <a:xfrm>
            <a:off x="3888105" y="1301750"/>
            <a:ext cx="3339465" cy="521970"/>
          </a:xfrm>
          <a:prstGeom prst="rect">
            <a:avLst/>
          </a:prstGeom>
          <a:noFill/>
        </p:spPr>
        <p:txBody>
          <a:bodyPr wrap="square" rtlCol="0">
            <a:spAutoFit/>
          </a:bodyPr>
          <a:p>
            <a:pPr>
              <a:lnSpc>
                <a:spcPct val="100000"/>
              </a:lnSpc>
              <a:spcAft>
                <a:spcPts val="0"/>
              </a:spcAft>
              <a:buNone/>
            </a:pPr>
            <a:r>
              <a:rPr lang="zh-CN" altLang="en-US" sz="1400" dirty="0">
                <a:solidFill>
                  <a:schemeClr val="tx1"/>
                </a:solidFill>
                <a:latin typeface="微软雅黑" panose="020B0503020204020204" pitchFamily="34" charset="-122"/>
                <a:ea typeface="微软雅黑" panose="020B0503020204020204" pitchFamily="34" charset="-122"/>
                <a:sym typeface="+mn-ea"/>
              </a:rPr>
              <a:t>更换了图片和音效，图片和音效全部为吉伊</a:t>
            </a:r>
            <a:r>
              <a:rPr lang="zh-CN" altLang="en-US" sz="1400" dirty="0">
                <a:solidFill>
                  <a:schemeClr val="tx1"/>
                </a:solidFill>
                <a:latin typeface="微软雅黑" panose="020B0503020204020204" pitchFamily="34" charset="-122"/>
                <a:ea typeface="微软雅黑" panose="020B0503020204020204" pitchFamily="34" charset="-122"/>
                <a:sym typeface="+mn-ea"/>
              </a:rPr>
              <a:t>卡哇</a:t>
            </a:r>
            <a:r>
              <a:rPr lang="zh-CN" altLang="en-US" sz="1400" dirty="0">
                <a:solidFill>
                  <a:schemeClr val="tx1"/>
                </a:solidFill>
                <a:latin typeface="微软雅黑" panose="020B0503020204020204" pitchFamily="34" charset="-122"/>
                <a:ea typeface="微软雅黑" panose="020B0503020204020204" pitchFamily="34" charset="-122"/>
                <a:sym typeface="+mn-ea"/>
              </a:rPr>
              <a:t>主题</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3888105" y="4137660"/>
            <a:ext cx="3404870" cy="521970"/>
          </a:xfrm>
          <a:prstGeom prst="rect">
            <a:avLst/>
          </a:prstGeom>
          <a:noFill/>
        </p:spPr>
        <p:txBody>
          <a:bodyPr wrap="square" rtlCol="0">
            <a:spAutoFit/>
          </a:bodyPr>
          <a:p>
            <a:r>
              <a:rPr lang="zh-CN" altLang="en-US" sz="1400" dirty="0">
                <a:solidFill>
                  <a:schemeClr val="tx1"/>
                </a:solidFill>
                <a:latin typeface="微软雅黑" panose="020B0503020204020204" pitchFamily="34" charset="-122"/>
                <a:ea typeface="微软雅黑" panose="020B0503020204020204" pitchFamily="34" charset="-122"/>
                <a:sym typeface="+mn-ea"/>
              </a:rPr>
              <a:t>增加了无敌模式，无敌模式开启后可以消除任意两个图片，可以选择关闭无敌</a:t>
            </a:r>
            <a:r>
              <a:rPr lang="zh-CN" altLang="en-US" sz="1400" dirty="0">
                <a:solidFill>
                  <a:schemeClr val="tx1"/>
                </a:solidFill>
                <a:latin typeface="微软雅黑" panose="020B0503020204020204" pitchFamily="34" charset="-122"/>
                <a:ea typeface="微软雅黑" panose="020B0503020204020204" pitchFamily="34" charset="-122"/>
                <a:sym typeface="+mn-ea"/>
              </a:rPr>
              <a:t>模式</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3851910" y="1961515"/>
            <a:ext cx="5099050" cy="521970"/>
          </a:xfrm>
          <a:prstGeom prst="rect">
            <a:avLst/>
          </a:prstGeom>
          <a:noFill/>
        </p:spPr>
        <p:txBody>
          <a:bodyPr wrap="square" rtlCol="0">
            <a:spAutoFit/>
          </a:bodyPr>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封装了Form1里面的代码，分别包括游戏规则类，数据定义类，数据初始化类，</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按钮控制类，并将原来的新进度条类也封装了</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P spid="109" grpId="0"/>
      <p:bldP spid="112" grpId="0"/>
      <p:bldP spid="109" grpId="1"/>
      <p:bldP spid="1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50850" y="594995"/>
            <a:ext cx="8269605" cy="76835"/>
          </a:xfrm>
          <a:prstGeom prst="rect">
            <a:avLst/>
          </a:prstGeom>
        </p:spPr>
      </p:pic>
      <p:sp>
        <p:nvSpPr>
          <p:cNvPr id="29" name="文本框 25"/>
          <p:cNvSpPr txBox="1"/>
          <p:nvPr>
            <p:custDataLst>
              <p:tags r:id="rId3"/>
            </p:custDataLst>
          </p:nvPr>
        </p:nvSpPr>
        <p:spPr>
          <a:xfrm>
            <a:off x="863441" y="160325"/>
            <a:ext cx="3926840" cy="437515"/>
          </a:xfrm>
          <a:prstGeom prst="rect">
            <a:avLst/>
          </a:prstGeom>
          <a:noFill/>
        </p:spPr>
        <p:txBody>
          <a:bodyPr wrap="none" lIns="68580" tIns="34290" rIns="68580" bIns="34290" rtlCol="0">
            <a:spAutoFit/>
          </a:bodyPr>
          <a:p>
            <a:pPr algn="l"/>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功能设计与实现</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图片与音效</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QQ图片20240602014442"/>
          <p:cNvPicPr>
            <a:picLocks noChangeAspect="1"/>
          </p:cNvPicPr>
          <p:nvPr/>
        </p:nvPicPr>
        <p:blipFill>
          <a:blip r:embed="rId4"/>
          <a:srcRect l="9575" r="64395"/>
          <a:stretch>
            <a:fillRect/>
          </a:stretch>
        </p:blipFill>
        <p:spPr>
          <a:xfrm rot="1740000">
            <a:off x="159385" y="-115570"/>
            <a:ext cx="760730" cy="1597025"/>
          </a:xfrm>
          <a:prstGeom prst="rect">
            <a:avLst/>
          </a:prstGeom>
        </p:spPr>
      </p:pic>
      <p:pic>
        <p:nvPicPr>
          <p:cNvPr id="2" name="图片 1" descr="QQ图片20240603090906"/>
          <p:cNvPicPr>
            <a:picLocks noChangeAspect="1"/>
          </p:cNvPicPr>
          <p:nvPr/>
        </p:nvPicPr>
        <p:blipFill>
          <a:blip r:embed="rId5"/>
          <a:stretch>
            <a:fillRect/>
          </a:stretch>
        </p:blipFill>
        <p:spPr>
          <a:xfrm>
            <a:off x="647700" y="1132205"/>
            <a:ext cx="3056890" cy="2735580"/>
          </a:xfrm>
          <a:prstGeom prst="rect">
            <a:avLst/>
          </a:prstGeom>
        </p:spPr>
      </p:pic>
      <p:pic>
        <p:nvPicPr>
          <p:cNvPr id="6" name="图片 5" descr="QQ图片20240603085150"/>
          <p:cNvPicPr>
            <a:picLocks noChangeAspect="1"/>
          </p:cNvPicPr>
          <p:nvPr/>
        </p:nvPicPr>
        <p:blipFill>
          <a:blip r:embed="rId6"/>
          <a:srcRect r="37168"/>
          <a:stretch>
            <a:fillRect/>
          </a:stretch>
        </p:blipFill>
        <p:spPr>
          <a:xfrm>
            <a:off x="4932045" y="1132205"/>
            <a:ext cx="3184525" cy="2729865"/>
          </a:xfrm>
          <a:prstGeom prst="rect">
            <a:avLst/>
          </a:prstGeom>
        </p:spPr>
      </p:pic>
      <p:sp>
        <p:nvSpPr>
          <p:cNvPr id="7" name="文本框 6"/>
          <p:cNvSpPr txBox="1"/>
          <p:nvPr/>
        </p:nvSpPr>
        <p:spPr>
          <a:xfrm>
            <a:off x="1624330" y="4230370"/>
            <a:ext cx="1291590" cy="460375"/>
          </a:xfrm>
          <a:prstGeom prst="rect">
            <a:avLst/>
          </a:prstGeom>
          <a:noFill/>
        </p:spPr>
        <p:txBody>
          <a:bodyPr wrap="square" rtlCol="0">
            <a:spAutoFit/>
          </a:bodyPr>
          <a:p>
            <a:pPr algn="ctr"/>
            <a:r>
              <a:rPr lang="zh-CN" altLang="en-US" sz="2400">
                <a:solidFill>
                  <a:schemeClr val="tx1"/>
                </a:solidFill>
              </a:rPr>
              <a:t>前</a:t>
            </a:r>
            <a:endParaRPr lang="zh-CN" altLang="en-US" sz="2400">
              <a:solidFill>
                <a:schemeClr val="tx1"/>
              </a:solidFill>
            </a:endParaRPr>
          </a:p>
        </p:txBody>
      </p:sp>
      <p:sp>
        <p:nvSpPr>
          <p:cNvPr id="8" name="文本框 7"/>
          <p:cNvSpPr txBox="1"/>
          <p:nvPr/>
        </p:nvSpPr>
        <p:spPr>
          <a:xfrm>
            <a:off x="6336665" y="4228465"/>
            <a:ext cx="1045210" cy="460375"/>
          </a:xfrm>
          <a:prstGeom prst="rect">
            <a:avLst/>
          </a:prstGeom>
          <a:noFill/>
        </p:spPr>
        <p:txBody>
          <a:bodyPr wrap="square" rtlCol="0">
            <a:spAutoFit/>
          </a:bodyPr>
          <a:p>
            <a:pPr algn="ctr"/>
            <a:r>
              <a:rPr lang="zh-CN" altLang="en-US" sz="2400">
                <a:solidFill>
                  <a:schemeClr val="tx1"/>
                </a:solidFill>
              </a:rPr>
              <a:t>后</a:t>
            </a:r>
            <a:endParaRPr lang="zh-CN" altLang="en-US" sz="2400">
              <a:solidFill>
                <a:schemeClr val="tx1"/>
              </a:solidFill>
            </a:endParaRPr>
          </a:p>
        </p:txBody>
      </p:sp>
      <p:sp>
        <p:nvSpPr>
          <p:cNvPr id="9" name="文本框 8"/>
          <p:cNvSpPr txBox="1"/>
          <p:nvPr/>
        </p:nvSpPr>
        <p:spPr>
          <a:xfrm>
            <a:off x="3780155" y="2012950"/>
            <a:ext cx="980440" cy="645160"/>
          </a:xfrm>
          <a:prstGeom prst="rect">
            <a:avLst/>
          </a:prstGeom>
          <a:noFill/>
        </p:spPr>
        <p:txBody>
          <a:bodyPr wrap="square" rtlCol="0">
            <a:spAutoFit/>
          </a:bodyPr>
          <a:p>
            <a:pPr algn="ctr"/>
            <a:r>
              <a:rPr lang="en-US" altLang="zh-CN" sz="3600"/>
              <a:t>VS</a:t>
            </a:r>
            <a:endParaRPr lang="en-US" altLang="zh-CN" sz="3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bldLst>
      <p:bldP spid="29" grpId="0"/>
    </p:bldLst>
  </p:timing>
</p:sld>
</file>

<file path=ppt/tags/tag1.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10.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11.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12.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50.xml><?xml version="1.0" encoding="utf-8"?>
<p:tagLst xmlns:p="http://schemas.openxmlformats.org/presentationml/2006/main">
  <p:tag name="ISPRING_PRESENTATION_TITLE" val="zppt1437"/>
  <p:tag name="KSO_WPP_MARK_KEY" val="220e831e-20a1-417b-b6c6-a1a7bb91403b"/>
  <p:tag name="COMMONDATA" val="eyJoZGlkIjoiODIwMGMyNmI0YzEyYjUzN2FhMmM1MGExOWY2YjgyNjYifQ=="/>
  <p:tag name="commondata" val="eyJoZGlkIjoiMjg3YjM2OTZiMmIxYTJmMmNkZDc2YTA0MzdkOTE3ODYifQ=="/>
</p:tagLst>
</file>

<file path=ppt/tags/tag6.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7.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8.xml><?xml version="1.0" encoding="utf-8"?>
<p:tagLst xmlns:p="http://schemas.openxmlformats.org/presentationml/2006/main">
  <p:tag name="KSO_WM_DIAGRAM_VIRTUALLY_FRAME" val="{&quot;height&quot;:203.2896062992126,&quot;left&quot;:372.688031496063,&quot;top&quot;:85.87834645669291,&quot;width&quot;:242.9914960629922}"/>
</p:tagLst>
</file>

<file path=ppt/tags/tag9.xml><?xml version="1.0" encoding="utf-8"?>
<p:tagLst xmlns:p="http://schemas.openxmlformats.org/presentationml/2006/main">
  <p:tag name="KSO_WM_DIAGRAM_VIRTUALLY_FRAME" val="{&quot;height&quot;:203.2896062992126,&quot;left&quot;:372.688031496063,&quot;top&quot;:85.87834645669291,&quot;width&quot;:242.9914960629922}"/>
</p:tagLst>
</file>

<file path=ppt/theme/theme1.xml><?xml version="1.0" encoding="utf-8"?>
<a:theme xmlns:a="http://schemas.openxmlformats.org/drawingml/2006/main" name="Office 主题">
  <a:themeElements>
    <a:clrScheme name="自定义 497">
      <a:dk1>
        <a:sysClr val="windowText" lastClr="000000"/>
      </a:dk1>
      <a:lt1>
        <a:sysClr val="window" lastClr="FFFFFF"/>
      </a:lt1>
      <a:dk2>
        <a:srgbClr val="5A6378"/>
      </a:dk2>
      <a:lt2>
        <a:srgbClr val="D4D4D6"/>
      </a:lt2>
      <a:accent1>
        <a:srgbClr val="4A67AA"/>
      </a:accent1>
      <a:accent2>
        <a:srgbClr val="4A67AA"/>
      </a:accent2>
      <a:accent3>
        <a:srgbClr val="4A67AA"/>
      </a:accent3>
      <a:accent4>
        <a:srgbClr val="4A67AA"/>
      </a:accent4>
      <a:accent5>
        <a:srgbClr val="4A67AA"/>
      </a:accent5>
      <a:accent6>
        <a:srgbClr val="4A67AA"/>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5173</Words>
  <Application>WPS 演示</Application>
  <PresentationFormat>自定义</PresentationFormat>
  <Paragraphs>274</Paragraphs>
  <Slides>20</Slides>
  <Notes>28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Arial</vt:lpstr>
      <vt:lpstr>宋体</vt:lpstr>
      <vt:lpstr>Wingdings</vt:lpstr>
      <vt:lpstr>微软雅黑</vt:lpstr>
      <vt:lpstr>幼圆</vt:lpstr>
      <vt:lpstr>Calibri</vt:lpstr>
      <vt:lpstr>Arial Unicode MS</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zppt1437</dc:title>
  <dc:creator>admin</dc:creator>
  <cp:keywords>http:/www.ypppt.com</cp:keywords>
  <dc:description>http://www.ypppt.com/</dc:description>
  <cp:lastModifiedBy>Changed</cp:lastModifiedBy>
  <cp:revision>197</cp:revision>
  <dcterms:created xsi:type="dcterms:W3CDTF">2017-04-28T05:23:00Z</dcterms:created>
  <dcterms:modified xsi:type="dcterms:W3CDTF">2024-06-03T04:27:13Z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0B2115B9FB8D400FA920545EB0908A84_12</vt:lpwstr>
  </property>
  <property fmtid="{D5CDD505-2E9C-101B-9397-08002B2CF9AE}" pid="3" name="KSOProductBuildVer">
    <vt:lpwstr>2052-12.1.0.16929</vt:lpwstr>
  </property>
</Properties>
</file>